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4" r:id="rId2"/>
    <p:sldId id="256" r:id="rId3"/>
    <p:sldId id="257" r:id="rId4"/>
    <p:sldId id="258" r:id="rId5"/>
    <p:sldId id="259" r:id="rId6"/>
    <p:sldId id="260" r:id="rId7"/>
    <p:sldId id="262" r:id="rId8"/>
    <p:sldId id="263" r:id="rId9"/>
    <p:sldId id="266" r:id="rId10"/>
    <p:sldId id="265"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5C6387-1331-4B0A-888E-2980105ADB3D}"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IN"/>
        </a:p>
      </dgm:t>
    </dgm:pt>
    <dgm:pt modelId="{D97CAD32-CB34-49BD-AF77-7CDED63EAB39}">
      <dgm:prSet phldrT="[Text]"/>
      <dgm:spPr/>
      <dgm:t>
        <a:bodyPr/>
        <a:lstStyle/>
        <a:p>
          <a:r>
            <a:rPr lang="en-IN" b="1" dirty="0" smtClean="0">
              <a:latin typeface="Times New Roman" pitchFamily="18" charset="0"/>
              <a:cs typeface="Times New Roman" pitchFamily="18" charset="0"/>
            </a:rPr>
            <a:t>P</a:t>
          </a:r>
          <a:r>
            <a:rPr lang="en-IN" b="1" baseline="-25000" dirty="0" smtClean="0">
              <a:latin typeface="Times New Roman" pitchFamily="18" charset="0"/>
              <a:cs typeface="Times New Roman" pitchFamily="18" charset="0"/>
            </a:rPr>
            <a:t>0</a:t>
          </a:r>
          <a:endParaRPr lang="en-IN" dirty="0"/>
        </a:p>
      </dgm:t>
    </dgm:pt>
    <dgm:pt modelId="{C36BDC73-8D08-4108-9DBF-FD227191EAC6}" type="parTrans" cxnId="{5ADC7580-23E2-428D-A3FE-A6EDBC4C2FF1}">
      <dgm:prSet/>
      <dgm:spPr/>
      <dgm:t>
        <a:bodyPr/>
        <a:lstStyle/>
        <a:p>
          <a:endParaRPr lang="en-IN"/>
        </a:p>
      </dgm:t>
    </dgm:pt>
    <dgm:pt modelId="{7D4AE6E4-16AD-4316-B742-9011D2A26A92}" type="sibTrans" cxnId="{5ADC7580-23E2-428D-A3FE-A6EDBC4C2FF1}">
      <dgm:prSet/>
      <dgm:spPr/>
      <dgm:t>
        <a:bodyPr/>
        <a:lstStyle/>
        <a:p>
          <a:endParaRPr lang="en-IN"/>
        </a:p>
      </dgm:t>
    </dgm:pt>
    <dgm:pt modelId="{083BA948-20F4-485C-A2B5-726B3EF0E563}">
      <dgm:prSet phldrT="[Text]"/>
      <dgm:spPr/>
      <dgm:t>
        <a:bodyPr/>
        <a:lstStyle/>
        <a:p>
          <a:r>
            <a:rPr lang="en-IN" b="1" dirty="0" smtClean="0">
              <a:latin typeface="Times New Roman" pitchFamily="18" charset="0"/>
              <a:cs typeface="Times New Roman" pitchFamily="18" charset="0"/>
            </a:rPr>
            <a:t>P</a:t>
          </a:r>
          <a:r>
            <a:rPr lang="en-IN" b="1" baseline="-25000" dirty="0" smtClean="0">
              <a:latin typeface="Times New Roman" pitchFamily="18" charset="0"/>
              <a:cs typeface="Times New Roman" pitchFamily="18" charset="0"/>
            </a:rPr>
            <a:t>1</a:t>
          </a:r>
          <a:endParaRPr lang="en-IN" dirty="0"/>
        </a:p>
      </dgm:t>
    </dgm:pt>
    <dgm:pt modelId="{CF4F1477-A04A-498E-89B5-88E41AFCFC68}" type="sibTrans" cxnId="{909A89EA-277E-4B36-B3C0-AAF98AD76187}">
      <dgm:prSet/>
      <dgm:spPr/>
      <dgm:t>
        <a:bodyPr/>
        <a:lstStyle/>
        <a:p>
          <a:endParaRPr lang="en-IN"/>
        </a:p>
      </dgm:t>
    </dgm:pt>
    <dgm:pt modelId="{183D6258-00C6-4145-9BD8-3B1FCEA28C2E}" type="parTrans" cxnId="{909A89EA-277E-4B36-B3C0-AAF98AD76187}">
      <dgm:prSet/>
      <dgm:spPr/>
      <dgm:t>
        <a:bodyPr/>
        <a:lstStyle/>
        <a:p>
          <a:endParaRPr lang="en-IN"/>
        </a:p>
      </dgm:t>
    </dgm:pt>
    <dgm:pt modelId="{726C2A56-4EAE-440D-84C0-CC93F049B56E}">
      <dgm:prSet/>
      <dgm:spPr/>
      <dgm:t>
        <a:bodyPr/>
        <a:lstStyle/>
        <a:p>
          <a:r>
            <a:rPr lang="en-IN" b="1" dirty="0" smtClean="0">
              <a:latin typeface="Times New Roman" pitchFamily="18" charset="0"/>
              <a:cs typeface="Times New Roman" pitchFamily="18" charset="0"/>
            </a:rPr>
            <a:t>P</a:t>
          </a:r>
          <a:r>
            <a:rPr lang="en-IN" b="1" baseline="-25000" dirty="0" smtClean="0">
              <a:latin typeface="Times New Roman" pitchFamily="18" charset="0"/>
              <a:cs typeface="Times New Roman" pitchFamily="18" charset="0"/>
            </a:rPr>
            <a:t>2</a:t>
          </a:r>
          <a:endParaRPr lang="en-IN" dirty="0"/>
        </a:p>
      </dgm:t>
    </dgm:pt>
    <dgm:pt modelId="{E12CA2B5-9A74-4655-8ACD-4103CF8A9667}" type="parTrans" cxnId="{13FB5C91-5AE4-4099-9D97-EE8EDF914ABE}">
      <dgm:prSet/>
      <dgm:spPr/>
      <dgm:t>
        <a:bodyPr/>
        <a:lstStyle/>
        <a:p>
          <a:endParaRPr lang="en-IN"/>
        </a:p>
      </dgm:t>
    </dgm:pt>
    <dgm:pt modelId="{EB1C1491-90E2-430E-ADC2-90A5DA32A315}" type="sibTrans" cxnId="{13FB5C91-5AE4-4099-9D97-EE8EDF914ABE}">
      <dgm:prSet/>
      <dgm:spPr/>
      <dgm:t>
        <a:bodyPr/>
        <a:lstStyle/>
        <a:p>
          <a:endParaRPr lang="en-IN"/>
        </a:p>
      </dgm:t>
    </dgm:pt>
    <dgm:pt modelId="{16986F3F-54DB-456C-9F7A-340919A5D5DC}" type="pres">
      <dgm:prSet presAssocID="{FD5C6387-1331-4B0A-888E-2980105ADB3D}" presName="cycle" presStyleCnt="0">
        <dgm:presLayoutVars>
          <dgm:dir/>
          <dgm:resizeHandles val="exact"/>
        </dgm:presLayoutVars>
      </dgm:prSet>
      <dgm:spPr/>
    </dgm:pt>
    <dgm:pt modelId="{253102A7-B2AE-41FE-BB49-48B498403117}" type="pres">
      <dgm:prSet presAssocID="{D97CAD32-CB34-49BD-AF77-7CDED63EAB39}" presName="dummy" presStyleCnt="0"/>
      <dgm:spPr/>
    </dgm:pt>
    <dgm:pt modelId="{C5732C83-B63B-48A3-98A5-15C13B8AADEC}" type="pres">
      <dgm:prSet presAssocID="{D97CAD32-CB34-49BD-AF77-7CDED63EAB39}" presName="node" presStyleLbl="revTx" presStyleIdx="0" presStyleCnt="3">
        <dgm:presLayoutVars>
          <dgm:bulletEnabled val="1"/>
        </dgm:presLayoutVars>
      </dgm:prSet>
      <dgm:spPr/>
      <dgm:t>
        <a:bodyPr/>
        <a:lstStyle/>
        <a:p>
          <a:endParaRPr lang="en-IN"/>
        </a:p>
      </dgm:t>
    </dgm:pt>
    <dgm:pt modelId="{735B9962-F5C9-45FE-ADD6-CAEA81AC3EF1}" type="pres">
      <dgm:prSet presAssocID="{7D4AE6E4-16AD-4316-B742-9011D2A26A92}" presName="sibTrans" presStyleLbl="node1" presStyleIdx="0" presStyleCnt="3"/>
      <dgm:spPr/>
    </dgm:pt>
    <dgm:pt modelId="{E7FBAF95-8BA6-416A-A509-085E1C4B6CFE}" type="pres">
      <dgm:prSet presAssocID="{083BA948-20F4-485C-A2B5-726B3EF0E563}" presName="dummy" presStyleCnt="0"/>
      <dgm:spPr/>
    </dgm:pt>
    <dgm:pt modelId="{F7066F67-E78E-407F-A2D5-56274B6F9BA0}" type="pres">
      <dgm:prSet presAssocID="{083BA948-20F4-485C-A2B5-726B3EF0E563}" presName="node" presStyleLbl="revTx" presStyleIdx="1" presStyleCnt="3">
        <dgm:presLayoutVars>
          <dgm:bulletEnabled val="1"/>
        </dgm:presLayoutVars>
      </dgm:prSet>
      <dgm:spPr/>
      <dgm:t>
        <a:bodyPr/>
        <a:lstStyle/>
        <a:p>
          <a:endParaRPr lang="en-IN"/>
        </a:p>
      </dgm:t>
    </dgm:pt>
    <dgm:pt modelId="{7FF8BB2B-8DE8-4091-86DF-A0F46F5EDF22}" type="pres">
      <dgm:prSet presAssocID="{CF4F1477-A04A-498E-89B5-88E41AFCFC68}" presName="sibTrans" presStyleLbl="node1" presStyleIdx="1" presStyleCnt="3"/>
      <dgm:spPr/>
    </dgm:pt>
    <dgm:pt modelId="{CE1EEFE5-AC9F-4E51-8144-54819371BE83}" type="pres">
      <dgm:prSet presAssocID="{726C2A56-4EAE-440D-84C0-CC93F049B56E}" presName="dummy" presStyleCnt="0"/>
      <dgm:spPr/>
    </dgm:pt>
    <dgm:pt modelId="{B34C5CC1-3259-42A8-90B8-F16A6B61E714}" type="pres">
      <dgm:prSet presAssocID="{726C2A56-4EAE-440D-84C0-CC93F049B56E}" presName="node" presStyleLbl="revTx" presStyleIdx="2" presStyleCnt="3">
        <dgm:presLayoutVars>
          <dgm:bulletEnabled val="1"/>
        </dgm:presLayoutVars>
      </dgm:prSet>
      <dgm:spPr/>
      <dgm:t>
        <a:bodyPr/>
        <a:lstStyle/>
        <a:p>
          <a:endParaRPr lang="en-IN"/>
        </a:p>
      </dgm:t>
    </dgm:pt>
    <dgm:pt modelId="{E3F67D1E-D82C-4328-A331-59CB927BEA90}" type="pres">
      <dgm:prSet presAssocID="{EB1C1491-90E2-430E-ADC2-90A5DA32A315}" presName="sibTrans" presStyleLbl="node1" presStyleIdx="2" presStyleCnt="3"/>
      <dgm:spPr/>
    </dgm:pt>
  </dgm:ptLst>
  <dgm:cxnLst>
    <dgm:cxn modelId="{ED2FF682-9867-45CC-A0B6-6C4EB0D0EFDD}" type="presOf" srcId="{D97CAD32-CB34-49BD-AF77-7CDED63EAB39}" destId="{C5732C83-B63B-48A3-98A5-15C13B8AADEC}" srcOrd="0" destOrd="0" presId="urn:microsoft.com/office/officeart/2005/8/layout/cycle1"/>
    <dgm:cxn modelId="{2FC7E7CD-69E7-4D78-B644-FB8D4BBDBD62}" type="presOf" srcId="{7D4AE6E4-16AD-4316-B742-9011D2A26A92}" destId="{735B9962-F5C9-45FE-ADD6-CAEA81AC3EF1}" srcOrd="0" destOrd="0" presId="urn:microsoft.com/office/officeart/2005/8/layout/cycle1"/>
    <dgm:cxn modelId="{5D6EAAF9-5A38-44B0-BAE0-9F132434B94B}" type="presOf" srcId="{FD5C6387-1331-4B0A-888E-2980105ADB3D}" destId="{16986F3F-54DB-456C-9F7A-340919A5D5DC}" srcOrd="0" destOrd="0" presId="urn:microsoft.com/office/officeart/2005/8/layout/cycle1"/>
    <dgm:cxn modelId="{0E31C28C-7B0D-4582-9A20-7BE8005142A4}" type="presOf" srcId="{EB1C1491-90E2-430E-ADC2-90A5DA32A315}" destId="{E3F67D1E-D82C-4328-A331-59CB927BEA90}" srcOrd="0" destOrd="0" presId="urn:microsoft.com/office/officeart/2005/8/layout/cycle1"/>
    <dgm:cxn modelId="{DA1A01C6-0855-4196-9BF5-4262518FA07C}" type="presOf" srcId="{CF4F1477-A04A-498E-89B5-88E41AFCFC68}" destId="{7FF8BB2B-8DE8-4091-86DF-A0F46F5EDF22}" srcOrd="0" destOrd="0" presId="urn:microsoft.com/office/officeart/2005/8/layout/cycle1"/>
    <dgm:cxn modelId="{909A89EA-277E-4B36-B3C0-AAF98AD76187}" srcId="{FD5C6387-1331-4B0A-888E-2980105ADB3D}" destId="{083BA948-20F4-485C-A2B5-726B3EF0E563}" srcOrd="1" destOrd="0" parTransId="{183D6258-00C6-4145-9BD8-3B1FCEA28C2E}" sibTransId="{CF4F1477-A04A-498E-89B5-88E41AFCFC68}"/>
    <dgm:cxn modelId="{FBD56355-05FB-42A4-B81C-42258AC7ABF7}" type="presOf" srcId="{083BA948-20F4-485C-A2B5-726B3EF0E563}" destId="{F7066F67-E78E-407F-A2D5-56274B6F9BA0}" srcOrd="0" destOrd="0" presId="urn:microsoft.com/office/officeart/2005/8/layout/cycle1"/>
    <dgm:cxn modelId="{13FB5C91-5AE4-4099-9D97-EE8EDF914ABE}" srcId="{FD5C6387-1331-4B0A-888E-2980105ADB3D}" destId="{726C2A56-4EAE-440D-84C0-CC93F049B56E}" srcOrd="2" destOrd="0" parTransId="{E12CA2B5-9A74-4655-8ACD-4103CF8A9667}" sibTransId="{EB1C1491-90E2-430E-ADC2-90A5DA32A315}"/>
    <dgm:cxn modelId="{7F40AC6B-C98B-4ADF-B773-EF7C120F9DFB}" type="presOf" srcId="{726C2A56-4EAE-440D-84C0-CC93F049B56E}" destId="{B34C5CC1-3259-42A8-90B8-F16A6B61E714}" srcOrd="0" destOrd="0" presId="urn:microsoft.com/office/officeart/2005/8/layout/cycle1"/>
    <dgm:cxn modelId="{5ADC7580-23E2-428D-A3FE-A6EDBC4C2FF1}" srcId="{FD5C6387-1331-4B0A-888E-2980105ADB3D}" destId="{D97CAD32-CB34-49BD-AF77-7CDED63EAB39}" srcOrd="0" destOrd="0" parTransId="{C36BDC73-8D08-4108-9DBF-FD227191EAC6}" sibTransId="{7D4AE6E4-16AD-4316-B742-9011D2A26A92}"/>
    <dgm:cxn modelId="{A38A3A51-041C-488C-8362-6B0E4D4048A5}" type="presParOf" srcId="{16986F3F-54DB-456C-9F7A-340919A5D5DC}" destId="{253102A7-B2AE-41FE-BB49-48B498403117}" srcOrd="0" destOrd="0" presId="urn:microsoft.com/office/officeart/2005/8/layout/cycle1"/>
    <dgm:cxn modelId="{7D424FE0-9168-4847-AE04-D1751E8E6CB9}" type="presParOf" srcId="{16986F3F-54DB-456C-9F7A-340919A5D5DC}" destId="{C5732C83-B63B-48A3-98A5-15C13B8AADEC}" srcOrd="1" destOrd="0" presId="urn:microsoft.com/office/officeart/2005/8/layout/cycle1"/>
    <dgm:cxn modelId="{AD107563-3B72-4FC6-986E-416911C6AC2E}" type="presParOf" srcId="{16986F3F-54DB-456C-9F7A-340919A5D5DC}" destId="{735B9962-F5C9-45FE-ADD6-CAEA81AC3EF1}" srcOrd="2" destOrd="0" presId="urn:microsoft.com/office/officeart/2005/8/layout/cycle1"/>
    <dgm:cxn modelId="{F534028B-14D1-4DA3-9065-F33B18AE698D}" type="presParOf" srcId="{16986F3F-54DB-456C-9F7A-340919A5D5DC}" destId="{E7FBAF95-8BA6-416A-A509-085E1C4B6CFE}" srcOrd="3" destOrd="0" presId="urn:microsoft.com/office/officeart/2005/8/layout/cycle1"/>
    <dgm:cxn modelId="{03D7674F-59E6-40BD-B018-D99DF8930D63}" type="presParOf" srcId="{16986F3F-54DB-456C-9F7A-340919A5D5DC}" destId="{F7066F67-E78E-407F-A2D5-56274B6F9BA0}" srcOrd="4" destOrd="0" presId="urn:microsoft.com/office/officeart/2005/8/layout/cycle1"/>
    <dgm:cxn modelId="{6C1AAFE1-4A13-4EFE-93BA-C225A977E1E0}" type="presParOf" srcId="{16986F3F-54DB-456C-9F7A-340919A5D5DC}" destId="{7FF8BB2B-8DE8-4091-86DF-A0F46F5EDF22}" srcOrd="5" destOrd="0" presId="urn:microsoft.com/office/officeart/2005/8/layout/cycle1"/>
    <dgm:cxn modelId="{8751BCE1-5BB1-4A54-933C-B8D99E6D9EBD}" type="presParOf" srcId="{16986F3F-54DB-456C-9F7A-340919A5D5DC}" destId="{CE1EEFE5-AC9F-4E51-8144-54819371BE83}" srcOrd="6" destOrd="0" presId="urn:microsoft.com/office/officeart/2005/8/layout/cycle1"/>
    <dgm:cxn modelId="{62B053BB-DE4D-4E6D-9D0D-727D603ED473}" type="presParOf" srcId="{16986F3F-54DB-456C-9F7A-340919A5D5DC}" destId="{B34C5CC1-3259-42A8-90B8-F16A6B61E714}" srcOrd="7" destOrd="0" presId="urn:microsoft.com/office/officeart/2005/8/layout/cycle1"/>
    <dgm:cxn modelId="{9C918A6A-FB2D-4FA3-9C12-6DAF0DA0CCB8}" type="presParOf" srcId="{16986F3F-54DB-456C-9F7A-340919A5D5DC}" destId="{E3F67D1E-D82C-4328-A331-59CB927BEA90}" srcOrd="8" destOrd="0" presId="urn:microsoft.com/office/officeart/2005/8/layout/cycl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732C83-B63B-48A3-98A5-15C13B8AADEC}">
      <dsp:nvSpPr>
        <dsp:cNvPr id="0" name=""/>
        <dsp:cNvSpPr/>
      </dsp:nvSpPr>
      <dsp:spPr>
        <a:xfrm>
          <a:off x="1988637" y="122369"/>
          <a:ext cx="624384" cy="624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IN" sz="3700" b="1" kern="1200" dirty="0" smtClean="0">
              <a:latin typeface="Times New Roman" pitchFamily="18" charset="0"/>
              <a:cs typeface="Times New Roman" pitchFamily="18" charset="0"/>
            </a:rPr>
            <a:t>P</a:t>
          </a:r>
          <a:r>
            <a:rPr lang="en-IN" sz="3700" b="1" kern="1200" baseline="-25000" dirty="0" smtClean="0">
              <a:latin typeface="Times New Roman" pitchFamily="18" charset="0"/>
              <a:cs typeface="Times New Roman" pitchFamily="18" charset="0"/>
            </a:rPr>
            <a:t>0</a:t>
          </a:r>
          <a:endParaRPr lang="en-IN" sz="3700" kern="1200" dirty="0"/>
        </a:p>
      </dsp:txBody>
      <dsp:txXfrm>
        <a:off x="1988637" y="122369"/>
        <a:ext cx="624384" cy="624384"/>
      </dsp:txXfrm>
    </dsp:sp>
    <dsp:sp modelId="{735B9962-F5C9-45FE-ADD6-CAEA81AC3EF1}">
      <dsp:nvSpPr>
        <dsp:cNvPr id="0" name=""/>
        <dsp:cNvSpPr/>
      </dsp:nvSpPr>
      <dsp:spPr>
        <a:xfrm>
          <a:off x="1038137" y="-334"/>
          <a:ext cx="1475781" cy="1475781"/>
        </a:xfrm>
        <a:prstGeom prst="circularArrow">
          <a:avLst>
            <a:gd name="adj1" fmla="val 8250"/>
            <a:gd name="adj2" fmla="val 576266"/>
            <a:gd name="adj3" fmla="val 2963172"/>
            <a:gd name="adj4" fmla="val 52180"/>
            <a:gd name="adj5" fmla="val 9625"/>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066F67-E78E-407F-A2D5-56274B6F9BA0}">
      <dsp:nvSpPr>
        <dsp:cNvPr id="0" name=""/>
        <dsp:cNvSpPr/>
      </dsp:nvSpPr>
      <dsp:spPr>
        <a:xfrm>
          <a:off x="1463835" y="1031353"/>
          <a:ext cx="624384" cy="624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IN" sz="3700" b="1" kern="1200" dirty="0" smtClean="0">
              <a:latin typeface="Times New Roman" pitchFamily="18" charset="0"/>
              <a:cs typeface="Times New Roman" pitchFamily="18" charset="0"/>
            </a:rPr>
            <a:t>P</a:t>
          </a:r>
          <a:r>
            <a:rPr lang="en-IN" sz="3700" b="1" kern="1200" baseline="-25000" dirty="0" smtClean="0">
              <a:latin typeface="Times New Roman" pitchFamily="18" charset="0"/>
              <a:cs typeface="Times New Roman" pitchFamily="18" charset="0"/>
            </a:rPr>
            <a:t>1</a:t>
          </a:r>
          <a:endParaRPr lang="en-IN" sz="3700" kern="1200" dirty="0"/>
        </a:p>
      </dsp:txBody>
      <dsp:txXfrm>
        <a:off x="1463835" y="1031353"/>
        <a:ext cx="624384" cy="624384"/>
      </dsp:txXfrm>
    </dsp:sp>
    <dsp:sp modelId="{7FF8BB2B-8DE8-4091-86DF-A0F46F5EDF22}">
      <dsp:nvSpPr>
        <dsp:cNvPr id="0" name=""/>
        <dsp:cNvSpPr/>
      </dsp:nvSpPr>
      <dsp:spPr>
        <a:xfrm>
          <a:off x="1038137" y="-334"/>
          <a:ext cx="1475781" cy="1475781"/>
        </a:xfrm>
        <a:prstGeom prst="circularArrow">
          <a:avLst>
            <a:gd name="adj1" fmla="val 8250"/>
            <a:gd name="adj2" fmla="val 576266"/>
            <a:gd name="adj3" fmla="val 10171553"/>
            <a:gd name="adj4" fmla="val 7260562"/>
            <a:gd name="adj5" fmla="val 9625"/>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4C5CC1-3259-42A8-90B8-F16A6B61E714}">
      <dsp:nvSpPr>
        <dsp:cNvPr id="0" name=""/>
        <dsp:cNvSpPr/>
      </dsp:nvSpPr>
      <dsp:spPr>
        <a:xfrm>
          <a:off x="939033" y="122369"/>
          <a:ext cx="624384" cy="624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IN" sz="3700" b="1" kern="1200" dirty="0" smtClean="0">
              <a:latin typeface="Times New Roman" pitchFamily="18" charset="0"/>
              <a:cs typeface="Times New Roman" pitchFamily="18" charset="0"/>
            </a:rPr>
            <a:t>P</a:t>
          </a:r>
          <a:r>
            <a:rPr lang="en-IN" sz="3700" b="1" kern="1200" baseline="-25000" dirty="0" smtClean="0">
              <a:latin typeface="Times New Roman" pitchFamily="18" charset="0"/>
              <a:cs typeface="Times New Roman" pitchFamily="18" charset="0"/>
            </a:rPr>
            <a:t>2</a:t>
          </a:r>
          <a:endParaRPr lang="en-IN" sz="3700" kern="1200" dirty="0"/>
        </a:p>
      </dsp:txBody>
      <dsp:txXfrm>
        <a:off x="939033" y="122369"/>
        <a:ext cx="624384" cy="624384"/>
      </dsp:txXfrm>
    </dsp:sp>
    <dsp:sp modelId="{E3F67D1E-D82C-4328-A331-59CB927BEA90}">
      <dsp:nvSpPr>
        <dsp:cNvPr id="0" name=""/>
        <dsp:cNvSpPr/>
      </dsp:nvSpPr>
      <dsp:spPr>
        <a:xfrm>
          <a:off x="1038137" y="-334"/>
          <a:ext cx="1475781" cy="1475781"/>
        </a:xfrm>
        <a:prstGeom prst="circularArrow">
          <a:avLst>
            <a:gd name="adj1" fmla="val 8250"/>
            <a:gd name="adj2" fmla="val 576266"/>
            <a:gd name="adj3" fmla="val 16856083"/>
            <a:gd name="adj4" fmla="val 14967651"/>
            <a:gd name="adj5" fmla="val 9625"/>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3FD8237C-E925-4A21-9135-D919B944400D}" type="datetimeFigureOut">
              <a:rPr lang="en-IN" smtClean="0"/>
              <a:t>16-04-2020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6E41F4-5A96-4F0A-80E4-D88BB7A95CA0}" type="slidenum">
              <a:rPr lang="en-IN" smtClean="0"/>
              <a:t>‹#›</a:t>
            </a:fld>
            <a:endParaRPr lang="en-IN"/>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D8237C-E925-4A21-9135-D919B944400D}" type="datetimeFigureOut">
              <a:rPr lang="en-IN" smtClean="0"/>
              <a:t>16-04-2020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6E41F4-5A96-4F0A-80E4-D88BB7A95CA0}"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FD8237C-E925-4A21-9135-D919B944400D}" type="datetimeFigureOut">
              <a:rPr lang="en-IN" smtClean="0"/>
              <a:t>16-04-2020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6E41F4-5A96-4F0A-80E4-D88BB7A95CA0}"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D8237C-E925-4A21-9135-D919B944400D}" type="datetimeFigureOut">
              <a:rPr lang="en-IN" smtClean="0"/>
              <a:t>16-04-2020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6E41F4-5A96-4F0A-80E4-D88BB7A95CA0}"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FD8237C-E925-4A21-9135-D919B944400D}" type="datetimeFigureOut">
              <a:rPr lang="en-IN" smtClean="0"/>
              <a:t>16-04-2020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96E41F4-5A96-4F0A-80E4-D88BB7A95CA0}"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FD8237C-E925-4A21-9135-D919B944400D}" type="datetimeFigureOut">
              <a:rPr lang="en-IN" smtClean="0"/>
              <a:t>16-04-2020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96E41F4-5A96-4F0A-80E4-D88BB7A95CA0}"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D8237C-E925-4A21-9135-D919B944400D}" type="datetimeFigureOut">
              <a:rPr lang="en-IN" smtClean="0"/>
              <a:t>16-04-2020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96E41F4-5A96-4F0A-80E4-D88BB7A95CA0}"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D8237C-E925-4A21-9135-D919B944400D}" type="datetimeFigureOut">
              <a:rPr lang="en-IN" smtClean="0"/>
              <a:t>16-04-2020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6E41F4-5A96-4F0A-80E4-D88BB7A95CA0}" type="slidenum">
              <a:rPr lang="en-IN" smtClean="0"/>
              <a:t>‹#›</a:t>
            </a:fld>
            <a:endParaRPr lang="en-IN"/>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FD8237C-E925-4A21-9135-D919B944400D}" type="datetimeFigureOut">
              <a:rPr lang="en-IN" smtClean="0"/>
              <a:t>16-04-2020</a:t>
            </a:fld>
            <a:endParaRPr lang="en-IN"/>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IN"/>
          </a:p>
        </p:txBody>
      </p:sp>
      <p:sp>
        <p:nvSpPr>
          <p:cNvPr id="7" name="Slide Number Placeholder 6"/>
          <p:cNvSpPr>
            <a:spLocks noGrp="1"/>
          </p:cNvSpPr>
          <p:nvPr>
            <p:ph type="sldNum" sz="quarter" idx="12"/>
          </p:nvPr>
        </p:nvSpPr>
        <p:spPr>
          <a:xfrm>
            <a:off x="8339328" y="1170432"/>
            <a:ext cx="733864" cy="201168"/>
          </a:xfrm>
        </p:spPr>
        <p:txBody>
          <a:bodyPr/>
          <a:lstStyle/>
          <a:p>
            <a:fld id="{796E41F4-5A96-4F0A-80E4-D88BB7A95CA0}"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D8237C-E925-4A21-9135-D919B944400D}" type="datetimeFigureOut">
              <a:rPr lang="en-IN" smtClean="0"/>
              <a:t>16-04-2020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6E41F4-5A96-4F0A-80E4-D88BB7A95CA0}"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D8237C-E925-4A21-9135-D919B944400D}" type="datetimeFigureOut">
              <a:rPr lang="en-IN" smtClean="0"/>
              <a:t>16-04-2020</a:t>
            </a:fld>
            <a:endParaRPr lang="en-IN"/>
          </a:p>
        </p:txBody>
      </p:sp>
      <p:sp>
        <p:nvSpPr>
          <p:cNvPr id="5" name="Footer Placeholder 4"/>
          <p:cNvSpPr>
            <a:spLocks noGrp="1"/>
          </p:cNvSpPr>
          <p:nvPr>
            <p:ph type="ftr" sz="quarter" idx="11"/>
          </p:nvPr>
        </p:nvSpPr>
        <p:spPr>
          <a:xfrm>
            <a:off x="2640597" y="6377459"/>
            <a:ext cx="3836404" cy="365125"/>
          </a:xfrm>
        </p:spPr>
        <p:txBody>
          <a:bodyPr/>
          <a:lstStyle/>
          <a:p>
            <a:endParaRPr lang="en-IN"/>
          </a:p>
        </p:txBody>
      </p:sp>
      <p:sp>
        <p:nvSpPr>
          <p:cNvPr id="6" name="Slide Number Placeholder 5"/>
          <p:cNvSpPr>
            <a:spLocks noGrp="1"/>
          </p:cNvSpPr>
          <p:nvPr>
            <p:ph type="sldNum" sz="quarter" idx="12"/>
          </p:nvPr>
        </p:nvSpPr>
        <p:spPr/>
        <p:txBody>
          <a:bodyPr/>
          <a:lstStyle/>
          <a:p>
            <a:fld id="{796E41F4-5A96-4F0A-80E4-D88BB7A95CA0}"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3FD8237C-E925-4A21-9135-D919B944400D}" type="datetimeFigureOut">
              <a:rPr lang="en-IN" smtClean="0"/>
              <a:t>16-04-2020</a:t>
            </a:fld>
            <a:endParaRPr lang="en-IN"/>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IN"/>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96E41F4-5A96-4F0A-80E4-D88BB7A95CA0}"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252728"/>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p:txBody>
          <a:bodyPr/>
          <a:lstStyle/>
          <a:p>
            <a:pPr algn="r">
              <a:buNone/>
            </a:pPr>
            <a:endParaRPr lang="en-IN" dirty="0" smtClean="0">
              <a:latin typeface="Aharoni" pitchFamily="2" charset="-79"/>
              <a:cs typeface="Aharoni" pitchFamily="2" charset="-79"/>
            </a:endParaRPr>
          </a:p>
          <a:p>
            <a:pPr algn="r">
              <a:buNone/>
            </a:pPr>
            <a:endParaRPr lang="en-IN" dirty="0" smtClean="0">
              <a:latin typeface="Aharoni" pitchFamily="2" charset="-79"/>
              <a:cs typeface="Aharoni" pitchFamily="2" charset="-79"/>
            </a:endParaRPr>
          </a:p>
          <a:p>
            <a:pPr algn="r">
              <a:buNone/>
            </a:pPr>
            <a:endParaRPr lang="en-IN" dirty="0" smtClean="0">
              <a:latin typeface="Aharoni" pitchFamily="2" charset="-79"/>
              <a:cs typeface="Aharoni" pitchFamily="2" charset="-79"/>
            </a:endParaRPr>
          </a:p>
          <a:p>
            <a:pPr algn="r">
              <a:buNone/>
            </a:pPr>
            <a:endParaRPr lang="en-IN" dirty="0" smtClean="0">
              <a:latin typeface="Aharoni" pitchFamily="2" charset="-79"/>
              <a:cs typeface="Aharoni" pitchFamily="2" charset="-79"/>
            </a:endParaRPr>
          </a:p>
          <a:p>
            <a:pPr algn="r">
              <a:buNone/>
            </a:pPr>
            <a:r>
              <a:rPr lang="en-IN" dirty="0" smtClean="0">
                <a:latin typeface="Aharoni" pitchFamily="2" charset="-79"/>
                <a:cs typeface="Aharoni" pitchFamily="2" charset="-79"/>
              </a:rPr>
              <a:t>Dr Parmila</a:t>
            </a:r>
          </a:p>
          <a:p>
            <a:pPr algn="r">
              <a:buNone/>
            </a:pPr>
            <a:r>
              <a:rPr lang="en-IN" dirty="0" smtClean="0">
                <a:latin typeface="Aharoni" pitchFamily="2" charset="-79"/>
                <a:cs typeface="Aharoni" pitchFamily="2" charset="-79"/>
              </a:rPr>
              <a:t>Assistant Professor of Commerce</a:t>
            </a:r>
          </a:p>
          <a:p>
            <a:pPr algn="r">
              <a:buNone/>
            </a:pPr>
            <a:r>
              <a:rPr lang="en-IN" dirty="0" err="1" smtClean="0">
                <a:latin typeface="Aharoni" pitchFamily="2" charset="-79"/>
                <a:cs typeface="Aharoni" pitchFamily="2" charset="-79"/>
              </a:rPr>
              <a:t>Kanya</a:t>
            </a:r>
            <a:r>
              <a:rPr lang="en-IN" dirty="0" smtClean="0">
                <a:latin typeface="Aharoni" pitchFamily="2" charset="-79"/>
                <a:cs typeface="Aharoni" pitchFamily="2" charset="-79"/>
              </a:rPr>
              <a:t> </a:t>
            </a:r>
            <a:r>
              <a:rPr lang="en-IN" dirty="0" err="1" smtClean="0">
                <a:latin typeface="Aharoni" pitchFamily="2" charset="-79"/>
                <a:cs typeface="Aharoni" pitchFamily="2" charset="-79"/>
              </a:rPr>
              <a:t>Mahavidyalaya</a:t>
            </a:r>
            <a:r>
              <a:rPr lang="en-IN" dirty="0" smtClean="0">
                <a:latin typeface="Aharoni" pitchFamily="2" charset="-79"/>
                <a:cs typeface="Aharoni" pitchFamily="2" charset="-79"/>
              </a:rPr>
              <a:t> </a:t>
            </a:r>
            <a:r>
              <a:rPr lang="en-IN" dirty="0" err="1" smtClean="0">
                <a:latin typeface="Aharoni" pitchFamily="2" charset="-79"/>
                <a:cs typeface="Aharoni" pitchFamily="2" charset="-79"/>
              </a:rPr>
              <a:t>Kharkhoda</a:t>
            </a:r>
            <a:endParaRPr lang="en-IN" dirty="0" smtClean="0">
              <a:latin typeface="Aharoni" pitchFamily="2" charset="-79"/>
              <a:cs typeface="Aharoni" pitchFamily="2" charset="-79"/>
            </a:endParaRPr>
          </a:p>
          <a:p>
            <a:pPr algn="r">
              <a:buNone/>
            </a:pPr>
            <a:r>
              <a:rPr lang="en-IN" dirty="0" err="1" smtClean="0">
                <a:latin typeface="Aharoni" pitchFamily="2" charset="-79"/>
                <a:cs typeface="Aharoni" pitchFamily="2" charset="-79"/>
              </a:rPr>
              <a:t>Sonipat</a:t>
            </a:r>
            <a:endParaRPr lang="en-IN" dirty="0">
              <a:latin typeface="Aharoni" pitchFamily="2" charset="-79"/>
              <a:cs typeface="Aharoni" pitchFamily="2" charset="-79"/>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252728"/>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p:txBody>
          <a:bodyPr/>
          <a:lstStyle/>
          <a:p>
            <a:pPr>
              <a:buNone/>
            </a:pPr>
            <a:r>
              <a:rPr lang="en-IN" dirty="0" smtClean="0">
                <a:latin typeface="Academy Engraved LET" pitchFamily="2" charset="0"/>
              </a:rPr>
              <a:t>Prof. Fisher has given the following tests to</a:t>
            </a:r>
          </a:p>
          <a:p>
            <a:pPr>
              <a:buNone/>
            </a:pPr>
            <a:r>
              <a:rPr lang="en-IN" dirty="0" smtClean="0">
                <a:latin typeface="Academy Engraved LET" pitchFamily="2" charset="0"/>
              </a:rPr>
              <a:t>select an appropriate formula:</a:t>
            </a:r>
          </a:p>
          <a:p>
            <a:pPr>
              <a:buNone/>
            </a:pPr>
            <a:endParaRPr lang="en-IN" dirty="0" smtClean="0">
              <a:latin typeface="Academy Engraved LET" pitchFamily="2" charset="0"/>
            </a:endParaRPr>
          </a:p>
          <a:p>
            <a:r>
              <a:rPr lang="en-IN" dirty="0" smtClean="0">
                <a:latin typeface="Aharoni" pitchFamily="2" charset="-79"/>
                <a:cs typeface="Aharoni" pitchFamily="2" charset="-79"/>
              </a:rPr>
              <a:t>Time Reversal Test – TRT</a:t>
            </a:r>
          </a:p>
          <a:p>
            <a:r>
              <a:rPr lang="en-IN" dirty="0" smtClean="0">
                <a:latin typeface="Aharoni" pitchFamily="2" charset="-79"/>
                <a:cs typeface="Aharoni" pitchFamily="2" charset="-79"/>
              </a:rPr>
              <a:t>Factor Reversal Test- FRT</a:t>
            </a:r>
          </a:p>
          <a:p>
            <a:r>
              <a:rPr lang="en-IN" dirty="0" smtClean="0">
                <a:latin typeface="Aharoni" pitchFamily="2" charset="-79"/>
                <a:cs typeface="Aharoni" pitchFamily="2" charset="-79"/>
              </a:rPr>
              <a:t>Circular Test</a:t>
            </a:r>
            <a:endParaRPr lang="en-IN" dirty="0">
              <a:latin typeface="Aharoni" pitchFamily="2" charset="-79"/>
              <a:cs typeface="Aharoni" pitchFamily="2" charset="-79"/>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a:bodyPr>
          <a:lstStyle/>
          <a:p>
            <a:r>
              <a:rPr lang="en-IN" dirty="0" smtClean="0">
                <a:latin typeface="Aharoni" pitchFamily="2" charset="-79"/>
                <a:cs typeface="Aharoni" pitchFamily="2" charset="-79"/>
              </a:rPr>
              <a:t>Time Reversal Test – TRT</a:t>
            </a:r>
          </a:p>
          <a:p>
            <a:pPr algn="just">
              <a:buNone/>
            </a:pPr>
            <a:r>
              <a:rPr lang="en-IN" dirty="0" smtClean="0">
                <a:latin typeface="AR BLANCA" pitchFamily="2" charset="0"/>
                <a:cs typeface="Aharoni" pitchFamily="2" charset="-79"/>
              </a:rPr>
              <a:t>Illustrating this test, Prof Fisher remarks, </a:t>
            </a:r>
            <a:r>
              <a:rPr lang="en-IN" dirty="0" smtClean="0">
                <a:latin typeface="Times New Roman" pitchFamily="18" charset="0"/>
                <a:cs typeface="Times New Roman" pitchFamily="18" charset="0"/>
              </a:rPr>
              <a:t>“</a:t>
            </a:r>
            <a:r>
              <a:rPr lang="en-IN" sz="2400" dirty="0" smtClean="0">
                <a:latin typeface="Times New Roman" pitchFamily="18" charset="0"/>
                <a:cs typeface="Times New Roman" pitchFamily="18" charset="0"/>
              </a:rPr>
              <a:t>The test is that the formula for calculating an index number should be such that it will give the same ratio between one point of comparison and the other, no matter which of the two is taken as base”</a:t>
            </a:r>
          </a:p>
          <a:p>
            <a:pPr algn="just">
              <a:buNone/>
            </a:pPr>
            <a:r>
              <a:rPr lang="en-IN" sz="2400" dirty="0" smtClean="0">
                <a:latin typeface="Times New Roman" pitchFamily="18" charset="0"/>
                <a:cs typeface="Times New Roman" pitchFamily="18" charset="0"/>
              </a:rPr>
              <a:t>Time Reversal Test is satisfied when</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or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10 </a:t>
            </a:r>
            <a:r>
              <a:rPr lang="en-IN" sz="2400" dirty="0" smtClean="0">
                <a:latin typeface="Times New Roman" pitchFamily="18" charset="0"/>
                <a:cs typeface="Times New Roman" pitchFamily="18" charset="0"/>
              </a:rPr>
              <a:t> = 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10</a:t>
            </a:r>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Where, </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01	  </a:t>
            </a:r>
            <a:r>
              <a:rPr lang="en-IN" sz="2400" dirty="0" smtClean="0">
                <a:latin typeface="Times New Roman" pitchFamily="18" charset="0"/>
                <a:cs typeface="Times New Roman" pitchFamily="18" charset="0"/>
              </a:rPr>
              <a:t> = Price index for the year one with zero as base</a:t>
            </a: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10        </a:t>
            </a:r>
            <a:r>
              <a:rPr lang="en-IN" sz="2400" dirty="0" smtClean="0">
                <a:latin typeface="Times New Roman" pitchFamily="18" charset="0"/>
                <a:cs typeface="Times New Roman" pitchFamily="18" charset="0"/>
              </a:rPr>
              <a:t> = Price index for the year zero with one as base</a:t>
            </a:r>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lnSpcReduction="10000"/>
          </a:bodyPr>
          <a:lstStyle/>
          <a:p>
            <a:r>
              <a:rPr lang="en-IN" dirty="0" smtClean="0">
                <a:latin typeface="Aharoni" pitchFamily="2" charset="-79"/>
                <a:cs typeface="Aharoni" pitchFamily="2" charset="-79"/>
              </a:rPr>
              <a:t>Time Reversal Test – TRT</a:t>
            </a:r>
          </a:p>
          <a:p>
            <a:pPr algn="just">
              <a:buNone/>
            </a:pPr>
            <a:r>
              <a:rPr lang="en-IN" sz="2400" dirty="0" smtClean="0">
                <a:latin typeface="Times New Roman" pitchFamily="18" charset="0"/>
                <a:cs typeface="Times New Roman" pitchFamily="18" charset="0"/>
              </a:rPr>
              <a:t>	</a:t>
            </a:r>
            <a:r>
              <a:rPr lang="en-IN" sz="2400" dirty="0" smtClean="0">
                <a:solidFill>
                  <a:srgbClr val="FF0000"/>
                </a:solidFill>
                <a:latin typeface="Times New Roman" pitchFamily="18" charset="0"/>
                <a:cs typeface="Times New Roman" pitchFamily="18" charset="0"/>
              </a:rPr>
              <a:t>This test is not satisfied by simple A.M. of price relative, </a:t>
            </a:r>
            <a:r>
              <a:rPr lang="en-IN" sz="2400" dirty="0" err="1" smtClean="0">
                <a:solidFill>
                  <a:srgbClr val="FF0000"/>
                </a:solidFill>
                <a:latin typeface="Times New Roman" pitchFamily="18" charset="0"/>
                <a:cs typeface="Times New Roman" pitchFamily="18" charset="0"/>
              </a:rPr>
              <a:t>Laspeyre</a:t>
            </a:r>
            <a:r>
              <a:rPr lang="en-IN" sz="2400" dirty="0" smtClean="0">
                <a:solidFill>
                  <a:srgbClr val="FF0000"/>
                </a:solidFill>
                <a:latin typeface="Times New Roman" pitchFamily="18" charset="0"/>
                <a:cs typeface="Times New Roman" pitchFamily="18" charset="0"/>
              </a:rPr>
              <a:t> and </a:t>
            </a:r>
            <a:r>
              <a:rPr lang="en-IN" sz="2400" dirty="0" err="1" smtClean="0">
                <a:solidFill>
                  <a:srgbClr val="FF0000"/>
                </a:solidFill>
                <a:latin typeface="Times New Roman" pitchFamily="18" charset="0"/>
                <a:cs typeface="Times New Roman" pitchFamily="18" charset="0"/>
              </a:rPr>
              <a:t>Paasche’s</a:t>
            </a:r>
            <a:r>
              <a:rPr lang="en-IN" sz="2400" dirty="0" smtClean="0">
                <a:solidFill>
                  <a:srgbClr val="FF0000"/>
                </a:solidFill>
                <a:latin typeface="Times New Roman" pitchFamily="18" charset="0"/>
                <a:cs typeface="Times New Roman" pitchFamily="18" charset="0"/>
              </a:rPr>
              <a:t> formula. But this test is satisfied by Fisher’s Ideal Index, Marshall-</a:t>
            </a:r>
            <a:r>
              <a:rPr lang="en-IN" sz="2400" dirty="0" err="1" smtClean="0">
                <a:solidFill>
                  <a:srgbClr val="FF0000"/>
                </a:solidFill>
                <a:latin typeface="Times New Roman" pitchFamily="18" charset="0"/>
                <a:cs typeface="Times New Roman" pitchFamily="18" charset="0"/>
              </a:rPr>
              <a:t>Edgeworth</a:t>
            </a:r>
            <a:r>
              <a:rPr lang="en-IN" sz="2400" dirty="0" smtClean="0">
                <a:solidFill>
                  <a:srgbClr val="FF0000"/>
                </a:solidFill>
                <a:latin typeface="Times New Roman" pitchFamily="18" charset="0"/>
                <a:cs typeface="Times New Roman" pitchFamily="18" charset="0"/>
              </a:rPr>
              <a:t> Index and simple G.M. of Price Relative.</a:t>
            </a:r>
          </a:p>
          <a:p>
            <a:pPr algn="ctr">
              <a:buNone/>
            </a:pPr>
            <a:endParaRPr lang="en-IN" sz="2400" dirty="0" smtClean="0">
              <a:solidFill>
                <a:schemeClr val="accent1">
                  <a:lumMod val="75000"/>
                </a:schemeClr>
              </a:solidFill>
              <a:latin typeface="Times New Roman" pitchFamily="18" charset="0"/>
              <a:cs typeface="Times New Roman" pitchFamily="18" charset="0"/>
            </a:endParaRPr>
          </a:p>
          <a:p>
            <a:pPr algn="ctr">
              <a:buNone/>
            </a:pPr>
            <a:r>
              <a:rPr lang="en-IN" sz="2400" dirty="0" err="1" smtClean="0">
                <a:solidFill>
                  <a:schemeClr val="accent1">
                    <a:lumMod val="75000"/>
                  </a:schemeClr>
                </a:solidFill>
                <a:latin typeface="Times New Roman" pitchFamily="18" charset="0"/>
                <a:cs typeface="Times New Roman" pitchFamily="18" charset="0"/>
              </a:rPr>
              <a:t>Laspeyre’s</a:t>
            </a:r>
            <a:r>
              <a:rPr lang="en-IN" sz="2400" dirty="0" smtClean="0">
                <a:solidFill>
                  <a:schemeClr val="accent1">
                    <a:lumMod val="75000"/>
                  </a:schemeClr>
                </a:solidFill>
                <a:latin typeface="Times New Roman" pitchFamily="18" charset="0"/>
                <a:cs typeface="Times New Roman" pitchFamily="18" charset="0"/>
              </a:rPr>
              <a:t> Formula : </a:t>
            </a: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p>
          <a:p>
            <a:pPr algn="just">
              <a:buNone/>
            </a:pP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	Since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X P</a:t>
            </a:r>
            <a:r>
              <a:rPr lang="en-IN" sz="2400" baseline="-25000" dirty="0" smtClean="0">
                <a:latin typeface="Times New Roman" pitchFamily="18" charset="0"/>
                <a:cs typeface="Times New Roman" pitchFamily="18" charset="0"/>
              </a:rPr>
              <a:t>10 </a:t>
            </a:r>
            <a:r>
              <a:rPr lang="en-IN" sz="2400" dirty="0" smtClean="0">
                <a:latin typeface="Times New Roman" pitchFamily="18" charset="0"/>
                <a:cs typeface="Times New Roman" pitchFamily="18" charset="0"/>
              </a:rPr>
              <a:t>≠ 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p>
          <a:p>
            <a:pPr algn="just">
              <a:buNone/>
            </a:pPr>
            <a:endParaRPr lang="en-IN" sz="2400" baseline="-25000" dirty="0" smtClean="0">
              <a:latin typeface="Times New Roman" pitchFamily="18" charset="0"/>
              <a:cs typeface="Times New Roman" pitchFamily="18" charset="0"/>
            </a:endParaRPr>
          </a:p>
          <a:p>
            <a:pPr algn="ctr">
              <a:buNone/>
            </a:pPr>
            <a:r>
              <a:rPr lang="en-IN" sz="2400" dirty="0" smtClean="0">
                <a:solidFill>
                  <a:schemeClr val="accent1">
                    <a:lumMod val="75000"/>
                  </a:schemeClr>
                </a:solidFill>
                <a:latin typeface="Times New Roman" pitchFamily="18" charset="0"/>
                <a:cs typeface="Times New Roman" pitchFamily="18" charset="0"/>
              </a:rPr>
              <a:t>The </a:t>
            </a:r>
            <a:r>
              <a:rPr lang="en-IN" sz="2400" dirty="0" err="1" smtClean="0">
                <a:solidFill>
                  <a:schemeClr val="accent1">
                    <a:lumMod val="75000"/>
                  </a:schemeClr>
                </a:solidFill>
                <a:latin typeface="Times New Roman" pitchFamily="18" charset="0"/>
                <a:cs typeface="Times New Roman" pitchFamily="18" charset="0"/>
              </a:rPr>
              <a:t>Laspeyre’s</a:t>
            </a:r>
            <a:r>
              <a:rPr lang="en-IN" sz="2400" dirty="0" smtClean="0">
                <a:solidFill>
                  <a:schemeClr val="accent1">
                    <a:lumMod val="75000"/>
                  </a:schemeClr>
                </a:solidFill>
                <a:latin typeface="Times New Roman" pitchFamily="18" charset="0"/>
                <a:cs typeface="Times New Roman" pitchFamily="18" charset="0"/>
              </a:rPr>
              <a:t> Formula </a:t>
            </a:r>
            <a:r>
              <a:rPr lang="en-IN" sz="2400" dirty="0" smtClean="0">
                <a:solidFill>
                  <a:schemeClr val="accent1">
                    <a:lumMod val="75000"/>
                  </a:schemeClr>
                </a:solidFill>
                <a:latin typeface="Times New Roman" pitchFamily="18" charset="0"/>
                <a:cs typeface="Times New Roman" pitchFamily="18" charset="0"/>
              </a:rPr>
              <a:t>does not satisfied the TRT.</a:t>
            </a:r>
            <a:endParaRPr lang="en-IN"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a:bodyPr>
          <a:lstStyle/>
          <a:p>
            <a:r>
              <a:rPr lang="en-IN" dirty="0" smtClean="0">
                <a:latin typeface="Aharoni" pitchFamily="2" charset="-79"/>
                <a:cs typeface="Aharoni" pitchFamily="2" charset="-79"/>
              </a:rPr>
              <a:t>Time Reversal Test – TRT</a:t>
            </a:r>
          </a:p>
          <a:p>
            <a:pPr algn="ctr">
              <a:buNone/>
            </a:pPr>
            <a:r>
              <a:rPr lang="en-IN" sz="2400" dirty="0" smtClean="0">
                <a:latin typeface="Times New Roman" pitchFamily="18" charset="0"/>
                <a:cs typeface="Times New Roman" pitchFamily="18" charset="0"/>
              </a:rPr>
              <a:t>	</a:t>
            </a:r>
            <a:r>
              <a:rPr lang="en-IN" sz="2800" dirty="0" err="1" smtClean="0">
                <a:solidFill>
                  <a:schemeClr val="accent1">
                    <a:lumMod val="75000"/>
                  </a:schemeClr>
                </a:solidFill>
                <a:latin typeface="Times New Roman" pitchFamily="18" charset="0"/>
                <a:cs typeface="Times New Roman" pitchFamily="18" charset="0"/>
              </a:rPr>
              <a:t>Paasche’s</a:t>
            </a:r>
            <a:r>
              <a:rPr lang="en-IN" sz="2800" dirty="0" smtClean="0">
                <a:solidFill>
                  <a:schemeClr val="accent1">
                    <a:lumMod val="75000"/>
                  </a:schemeClr>
                </a:solidFill>
                <a:latin typeface="Times New Roman" pitchFamily="18" charset="0"/>
                <a:cs typeface="Times New Roman" pitchFamily="18" charset="0"/>
              </a:rPr>
              <a:t> formula</a:t>
            </a:r>
            <a:endParaRPr lang="en-IN" sz="2400" dirty="0" smtClean="0">
              <a:solidFill>
                <a:schemeClr val="accent1">
                  <a:lumMod val="75000"/>
                </a:schemeClr>
              </a:solidFill>
              <a:latin typeface="Times New Roman" pitchFamily="18" charset="0"/>
              <a:cs typeface="Times New Roman" pitchFamily="18" charset="0"/>
            </a:endParaRPr>
          </a:p>
          <a:p>
            <a:pPr algn="ctr">
              <a:buNone/>
            </a:pPr>
            <a:endParaRPr lang="en-IN" sz="2400" dirty="0" smtClean="0">
              <a:solidFill>
                <a:schemeClr val="accent1">
                  <a:lumMod val="75000"/>
                </a:schemeClr>
              </a:solidFill>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	Since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X P</a:t>
            </a:r>
            <a:r>
              <a:rPr lang="en-IN" sz="2400" baseline="-25000" dirty="0" smtClean="0">
                <a:latin typeface="Times New Roman" pitchFamily="18" charset="0"/>
                <a:cs typeface="Times New Roman" pitchFamily="18" charset="0"/>
              </a:rPr>
              <a:t>10 </a:t>
            </a:r>
            <a:r>
              <a:rPr lang="en-IN" sz="2400" dirty="0" smtClean="0">
                <a:latin typeface="Times New Roman" pitchFamily="18" charset="0"/>
                <a:cs typeface="Times New Roman" pitchFamily="18" charset="0"/>
              </a:rPr>
              <a:t>≠ 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p>
          <a:p>
            <a:pPr algn="just">
              <a:buNone/>
            </a:pPr>
            <a:endParaRPr lang="en-IN" sz="2400" baseline="-25000" dirty="0" smtClean="0">
              <a:latin typeface="Times New Roman" pitchFamily="18" charset="0"/>
              <a:cs typeface="Times New Roman" pitchFamily="18" charset="0"/>
            </a:endParaRPr>
          </a:p>
          <a:p>
            <a:pPr algn="ctr">
              <a:buNone/>
            </a:pPr>
            <a:r>
              <a:rPr lang="en-IN" sz="2400" dirty="0" smtClean="0">
                <a:solidFill>
                  <a:schemeClr val="accent1">
                    <a:lumMod val="75000"/>
                  </a:schemeClr>
                </a:solidFill>
                <a:latin typeface="Times New Roman" pitchFamily="18" charset="0"/>
                <a:cs typeface="Times New Roman" pitchFamily="18" charset="0"/>
              </a:rPr>
              <a:t>The </a:t>
            </a:r>
            <a:r>
              <a:rPr lang="en-IN" sz="2400" dirty="0" err="1" smtClean="0">
                <a:solidFill>
                  <a:schemeClr val="accent1">
                    <a:lumMod val="75000"/>
                  </a:schemeClr>
                </a:solidFill>
                <a:latin typeface="Times New Roman" pitchFamily="18" charset="0"/>
                <a:cs typeface="Times New Roman" pitchFamily="18" charset="0"/>
              </a:rPr>
              <a:t>Paasche’s</a:t>
            </a:r>
            <a:r>
              <a:rPr lang="en-IN" sz="2400" dirty="0" smtClean="0">
                <a:solidFill>
                  <a:schemeClr val="accent1">
                    <a:lumMod val="75000"/>
                  </a:schemeClr>
                </a:solidFill>
                <a:latin typeface="Times New Roman" pitchFamily="18" charset="0"/>
                <a:cs typeface="Times New Roman" pitchFamily="18" charset="0"/>
              </a:rPr>
              <a:t> </a:t>
            </a:r>
            <a:r>
              <a:rPr lang="en-IN" sz="2400" dirty="0" smtClean="0">
                <a:solidFill>
                  <a:schemeClr val="accent1">
                    <a:lumMod val="75000"/>
                  </a:schemeClr>
                </a:solidFill>
                <a:latin typeface="Times New Roman" pitchFamily="18" charset="0"/>
                <a:cs typeface="Times New Roman" pitchFamily="18" charset="0"/>
              </a:rPr>
              <a:t>Formula does not satisfied the TRT.</a:t>
            </a:r>
            <a:endParaRPr lang="en-IN"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77500" lnSpcReduction="20000"/>
          </a:bodyPr>
          <a:lstStyle/>
          <a:p>
            <a:r>
              <a:rPr lang="en-IN" dirty="0" smtClean="0">
                <a:latin typeface="Aharoni" pitchFamily="2" charset="-79"/>
                <a:cs typeface="Aharoni" pitchFamily="2" charset="-79"/>
              </a:rPr>
              <a:t>Time Reversal Test – TRT</a:t>
            </a:r>
          </a:p>
          <a:p>
            <a:pPr algn="ctr">
              <a:buNone/>
            </a:pPr>
            <a:r>
              <a:rPr lang="en-IN" sz="2400" dirty="0" smtClean="0">
                <a:latin typeface="Times New Roman" pitchFamily="18" charset="0"/>
                <a:cs typeface="Times New Roman" pitchFamily="18" charset="0"/>
              </a:rPr>
              <a:t>	</a:t>
            </a:r>
            <a:r>
              <a:rPr lang="en-IN" sz="3600" dirty="0" smtClean="0">
                <a:solidFill>
                  <a:schemeClr val="accent1">
                    <a:lumMod val="75000"/>
                  </a:schemeClr>
                </a:solidFill>
                <a:latin typeface="Times New Roman" pitchFamily="18" charset="0"/>
                <a:cs typeface="Times New Roman" pitchFamily="18" charset="0"/>
              </a:rPr>
              <a:t>Fisher’s formula</a:t>
            </a:r>
            <a:endParaRPr lang="en-IN" sz="2400" dirty="0" smtClean="0">
              <a:solidFill>
                <a:schemeClr val="accent1">
                  <a:lumMod val="75000"/>
                </a:schemeClr>
              </a:solidFill>
              <a:latin typeface="Times New Roman" pitchFamily="18" charset="0"/>
              <a:cs typeface="Times New Roman" pitchFamily="18" charset="0"/>
            </a:endParaRPr>
          </a:p>
          <a:p>
            <a:pPr algn="ctr">
              <a:buNone/>
            </a:pPr>
            <a:endParaRPr lang="en-IN" sz="2400" dirty="0" smtClean="0">
              <a:solidFill>
                <a:schemeClr val="accent1">
                  <a:lumMod val="75000"/>
                </a:schemeClr>
              </a:solidFill>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__________________</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  X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X   </a:t>
            </a:r>
            <a:r>
              <a:rPr lang="en-IN" sz="2400" dirty="0" smtClean="0">
                <a:latin typeface="Times New Roman" pitchFamily="18" charset="0"/>
                <a:cs typeface="Times New Roman" pitchFamily="18" charset="0"/>
              </a:rPr>
              <a:t>100</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 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p>
          <a:p>
            <a:pPr algn="just">
              <a:buNone/>
            </a:pP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__________________</a:t>
            </a: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	     X   100</a:t>
            </a: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p>
          <a:p>
            <a:pPr algn="just">
              <a:buNone/>
            </a:pPr>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Since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X P</a:t>
            </a:r>
            <a:r>
              <a:rPr lang="en-IN" sz="2400" baseline="-25000" dirty="0" smtClean="0">
                <a:latin typeface="Times New Roman" pitchFamily="18" charset="0"/>
                <a:cs typeface="Times New Roman" pitchFamily="18" charset="0"/>
              </a:rPr>
              <a:t>10 </a:t>
            </a:r>
            <a:r>
              <a:rPr lang="en-IN" sz="2400" dirty="0" smtClean="0">
                <a:latin typeface="Times New Roman" pitchFamily="18" charset="0"/>
                <a:cs typeface="Times New Roman" pitchFamily="18" charset="0"/>
              </a:rPr>
              <a:t>= 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ctr">
              <a:buNone/>
            </a:pPr>
            <a:r>
              <a:rPr lang="en-IN" sz="3600" dirty="0" smtClean="0">
                <a:solidFill>
                  <a:schemeClr val="accent1">
                    <a:lumMod val="75000"/>
                  </a:schemeClr>
                </a:solidFill>
                <a:latin typeface="Times New Roman" pitchFamily="18" charset="0"/>
                <a:cs typeface="Times New Roman" pitchFamily="18" charset="0"/>
              </a:rPr>
              <a:t>The fisher’s Formula does satisfied the TRT.</a:t>
            </a:r>
            <a:endParaRPr lang="en-IN" sz="4600" dirty="0" smtClean="0">
              <a:solidFill>
                <a:schemeClr val="accent1">
                  <a:lumMod val="7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59632" y="2564904"/>
            <a:ext cx="648072" cy="1008112"/>
          </a:xfrm>
          <a:prstGeom prst="rect">
            <a:avLst/>
          </a:prstGeom>
          <a:noFill/>
        </p:spPr>
      </p:pic>
      <p:pic>
        <p:nvPicPr>
          <p:cNvPr id="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59632" y="4221088"/>
            <a:ext cx="648072" cy="100811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62500" lnSpcReduction="20000"/>
          </a:bodyPr>
          <a:lstStyle/>
          <a:p>
            <a:r>
              <a:rPr lang="en-IN" dirty="0" smtClean="0">
                <a:latin typeface="Aharoni" pitchFamily="2" charset="-79"/>
                <a:cs typeface="Aharoni" pitchFamily="2" charset="-79"/>
              </a:rPr>
              <a:t>Time Reversal Test – TRT</a:t>
            </a:r>
          </a:p>
          <a:p>
            <a:pPr algn="ctr">
              <a:buNone/>
            </a:pPr>
            <a:r>
              <a:rPr lang="en-IN" sz="2900" dirty="0" smtClean="0">
                <a:latin typeface="Times New Roman" pitchFamily="18" charset="0"/>
                <a:cs typeface="Times New Roman" pitchFamily="18" charset="0"/>
              </a:rPr>
              <a:t>	</a:t>
            </a:r>
            <a:r>
              <a:rPr lang="en-IN" sz="2900" dirty="0" smtClean="0">
                <a:solidFill>
                  <a:srgbClr val="002060"/>
                </a:solidFill>
                <a:latin typeface="Times New Roman" pitchFamily="18" charset="0"/>
                <a:cs typeface="Times New Roman" pitchFamily="18" charset="0"/>
              </a:rPr>
              <a:t> </a:t>
            </a:r>
            <a:r>
              <a:rPr lang="en-IN" sz="3800" dirty="0" err="1" smtClean="0">
                <a:solidFill>
                  <a:schemeClr val="accent1">
                    <a:lumMod val="75000"/>
                  </a:schemeClr>
                </a:solidFill>
                <a:latin typeface="Times New Roman" pitchFamily="18" charset="0"/>
                <a:cs typeface="Times New Roman" pitchFamily="18" charset="0"/>
              </a:rPr>
              <a:t>Dorbish</a:t>
            </a:r>
            <a:r>
              <a:rPr lang="en-IN" sz="3800" dirty="0" smtClean="0">
                <a:solidFill>
                  <a:schemeClr val="accent1">
                    <a:lumMod val="75000"/>
                  </a:schemeClr>
                </a:solidFill>
                <a:latin typeface="Times New Roman" pitchFamily="18" charset="0"/>
                <a:cs typeface="Times New Roman" pitchFamily="18" charset="0"/>
              </a:rPr>
              <a:t> and </a:t>
            </a:r>
            <a:r>
              <a:rPr lang="en-IN" sz="3800" dirty="0" err="1" smtClean="0">
                <a:solidFill>
                  <a:schemeClr val="accent1">
                    <a:lumMod val="75000"/>
                  </a:schemeClr>
                </a:solidFill>
                <a:latin typeface="Times New Roman" pitchFamily="18" charset="0"/>
                <a:cs typeface="Times New Roman" pitchFamily="18" charset="0"/>
              </a:rPr>
              <a:t>Bowley’s</a:t>
            </a:r>
            <a:r>
              <a:rPr lang="en-IN" sz="3800" dirty="0" smtClean="0">
                <a:solidFill>
                  <a:schemeClr val="accent1">
                    <a:lumMod val="75000"/>
                  </a:schemeClr>
                </a:solidFill>
                <a:latin typeface="Times New Roman" pitchFamily="18" charset="0"/>
                <a:cs typeface="Times New Roman" pitchFamily="18" charset="0"/>
              </a:rPr>
              <a:t> </a:t>
            </a:r>
            <a:r>
              <a:rPr lang="en-IN" sz="3800" dirty="0" smtClean="0">
                <a:solidFill>
                  <a:schemeClr val="accent1">
                    <a:lumMod val="75000"/>
                  </a:schemeClr>
                </a:solidFill>
                <a:latin typeface="Times New Roman" pitchFamily="18" charset="0"/>
                <a:cs typeface="Times New Roman" pitchFamily="18" charset="0"/>
              </a:rPr>
              <a:t>formula</a:t>
            </a:r>
            <a:endParaRPr lang="en-IN" sz="2900" dirty="0" smtClean="0">
              <a:solidFill>
                <a:schemeClr val="accent1">
                  <a:lumMod val="75000"/>
                </a:schemeClr>
              </a:solidFill>
              <a:latin typeface="Times New Roman" pitchFamily="18" charset="0"/>
              <a:cs typeface="Times New Roman" pitchFamily="18" charset="0"/>
            </a:endParaRPr>
          </a:p>
          <a:p>
            <a:pPr algn="ctr">
              <a:buNone/>
            </a:pPr>
            <a:endParaRPr lang="en-IN" sz="2900" dirty="0" smtClean="0">
              <a:solidFill>
                <a:schemeClr val="accent1">
                  <a:lumMod val="75000"/>
                </a:schemeClr>
              </a:solidFill>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1</a:t>
            </a:r>
            <a:r>
              <a:rPr lang="en-IN" sz="2900" dirty="0" smtClean="0">
                <a:latin typeface="Times New Roman" pitchFamily="18" charset="0"/>
                <a:cs typeface="Times New Roman" pitchFamily="18" charset="0"/>
              </a:rPr>
              <a:t> q</a:t>
            </a:r>
            <a:r>
              <a:rPr lang="en-IN" sz="2900" baseline="-25000" dirty="0" smtClean="0">
                <a:latin typeface="Times New Roman" pitchFamily="18" charset="0"/>
                <a:cs typeface="Times New Roman" pitchFamily="18" charset="0"/>
              </a:rPr>
              <a:t>0             </a:t>
            </a:r>
            <a:r>
              <a:rPr lang="en-IN" sz="2900" dirty="0" smtClean="0">
                <a:latin typeface="Times New Roman" pitchFamily="18" charset="0"/>
                <a:cs typeface="Times New Roman" pitchFamily="18" charset="0"/>
              </a:rPr>
              <a:t>∑ p</a:t>
            </a:r>
            <a:r>
              <a:rPr lang="en-IN" sz="2900" baseline="-25000" dirty="0" smtClean="0">
                <a:latin typeface="Times New Roman" pitchFamily="18" charset="0"/>
                <a:cs typeface="Times New Roman" pitchFamily="18" charset="0"/>
              </a:rPr>
              <a:t>1</a:t>
            </a:r>
            <a:r>
              <a:rPr lang="en-IN" sz="2900" dirty="0" smtClean="0">
                <a:latin typeface="Times New Roman" pitchFamily="18" charset="0"/>
                <a:cs typeface="Times New Roman" pitchFamily="18" charset="0"/>
              </a:rPr>
              <a:t> q</a:t>
            </a:r>
            <a:r>
              <a:rPr lang="en-IN" sz="2900" baseline="-25000" dirty="0" smtClean="0">
                <a:latin typeface="Times New Roman" pitchFamily="18" charset="0"/>
                <a:cs typeface="Times New Roman" pitchFamily="18" charset="0"/>
              </a:rPr>
              <a:t>1</a:t>
            </a:r>
            <a:endParaRPr lang="en-IN" sz="29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P</a:t>
            </a:r>
            <a:r>
              <a:rPr lang="en-IN" sz="2900" baseline="-25000" dirty="0" smtClean="0">
                <a:latin typeface="Times New Roman" pitchFamily="18" charset="0"/>
                <a:cs typeface="Times New Roman" pitchFamily="18" charset="0"/>
              </a:rPr>
              <a:t>01</a:t>
            </a:r>
            <a:r>
              <a:rPr lang="en-IN" sz="2900" dirty="0" smtClean="0">
                <a:latin typeface="Times New Roman" pitchFamily="18" charset="0"/>
                <a:cs typeface="Times New Roman" pitchFamily="18" charset="0"/>
              </a:rPr>
              <a:t>  = 		---------  +     ----------	</a:t>
            </a:r>
          </a:p>
          <a:p>
            <a:pPr algn="just">
              <a:buNone/>
            </a:pP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p</a:t>
            </a:r>
            <a:r>
              <a:rPr lang="en-IN" sz="2900" baseline="-25000" dirty="0" smtClean="0">
                <a:latin typeface="Times New Roman" pitchFamily="18" charset="0"/>
                <a:cs typeface="Times New Roman" pitchFamily="18" charset="0"/>
              </a:rPr>
              <a:t>0 </a:t>
            </a:r>
            <a:r>
              <a:rPr lang="en-IN" sz="2900" dirty="0" smtClean="0">
                <a:latin typeface="Times New Roman" pitchFamily="18" charset="0"/>
                <a:cs typeface="Times New Roman" pitchFamily="18" charset="0"/>
              </a:rPr>
              <a:t>q</a:t>
            </a:r>
            <a:r>
              <a:rPr lang="en-IN" sz="2900" baseline="-25000" dirty="0" smtClean="0">
                <a:latin typeface="Times New Roman" pitchFamily="18" charset="0"/>
                <a:cs typeface="Times New Roman" pitchFamily="18" charset="0"/>
              </a:rPr>
              <a:t>0</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0 </a:t>
            </a:r>
            <a:r>
              <a:rPr lang="en-IN" sz="2900" dirty="0" smtClean="0">
                <a:latin typeface="Times New Roman" pitchFamily="18" charset="0"/>
                <a:cs typeface="Times New Roman" pitchFamily="18" charset="0"/>
              </a:rPr>
              <a:t>q</a:t>
            </a:r>
            <a:r>
              <a:rPr lang="en-IN" sz="2900" baseline="-25000" dirty="0" smtClean="0">
                <a:latin typeface="Times New Roman" pitchFamily="18" charset="0"/>
                <a:cs typeface="Times New Roman" pitchFamily="18" charset="0"/>
              </a:rPr>
              <a:t>1</a:t>
            </a:r>
          </a:p>
          <a:p>
            <a:pPr algn="just">
              <a:buNone/>
            </a:pPr>
            <a:r>
              <a:rPr lang="en-IN" sz="2900" baseline="-25000" dirty="0" smtClean="0">
                <a:latin typeface="Times New Roman" pitchFamily="18" charset="0"/>
                <a:cs typeface="Times New Roman" pitchFamily="18" charset="0"/>
              </a:rPr>
              <a:t>		</a:t>
            </a:r>
            <a:r>
              <a:rPr lang="en-IN" sz="2900" baseline="-25000" dirty="0" smtClean="0">
                <a:latin typeface="Times New Roman" pitchFamily="18" charset="0"/>
                <a:cs typeface="Times New Roman" pitchFamily="18" charset="0"/>
              </a:rPr>
              <a:t>	_____________________________</a:t>
            </a:r>
          </a:p>
          <a:p>
            <a:pPr algn="just">
              <a:buNone/>
            </a:pPr>
            <a:r>
              <a:rPr lang="en-IN" sz="2900" dirty="0" smtClean="0">
                <a:latin typeface="Times New Roman" pitchFamily="18" charset="0"/>
                <a:cs typeface="Times New Roman" pitchFamily="18" charset="0"/>
              </a:rPr>
              <a:t>		</a:t>
            </a:r>
            <a:endParaRPr lang="en-IN" sz="2900" baseline="-250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2</a:t>
            </a:r>
          </a:p>
          <a:p>
            <a:pPr algn="just">
              <a:buNone/>
            </a:pPr>
            <a:endParaRPr lang="en-IN" sz="29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 p</a:t>
            </a:r>
            <a:r>
              <a:rPr lang="en-IN" sz="2900" baseline="-25000" dirty="0" smtClean="0">
                <a:latin typeface="Times New Roman" pitchFamily="18" charset="0"/>
                <a:cs typeface="Times New Roman" pitchFamily="18" charset="0"/>
              </a:rPr>
              <a:t>0</a:t>
            </a:r>
            <a:r>
              <a:rPr lang="en-IN" sz="2900" dirty="0" smtClean="0">
                <a:latin typeface="Times New Roman" pitchFamily="18" charset="0"/>
                <a:cs typeface="Times New Roman" pitchFamily="18" charset="0"/>
              </a:rPr>
              <a:t> q</a:t>
            </a:r>
            <a:r>
              <a:rPr lang="en-IN" sz="2900" baseline="-25000" dirty="0" smtClean="0">
                <a:latin typeface="Times New Roman" pitchFamily="18" charset="0"/>
                <a:cs typeface="Times New Roman" pitchFamily="18" charset="0"/>
              </a:rPr>
              <a:t>1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0</a:t>
            </a:r>
            <a:r>
              <a:rPr lang="en-IN" sz="2900" dirty="0" smtClean="0">
                <a:latin typeface="Times New Roman" pitchFamily="18" charset="0"/>
                <a:cs typeface="Times New Roman" pitchFamily="18" charset="0"/>
              </a:rPr>
              <a:t> q</a:t>
            </a:r>
            <a:r>
              <a:rPr lang="en-IN" sz="2900" baseline="-25000" dirty="0" smtClean="0">
                <a:latin typeface="Times New Roman" pitchFamily="18" charset="0"/>
                <a:cs typeface="Times New Roman" pitchFamily="18" charset="0"/>
              </a:rPr>
              <a:t>0</a:t>
            </a:r>
            <a:endParaRPr lang="en-IN" sz="29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10</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  +     ----------	</a:t>
            </a:r>
          </a:p>
          <a:p>
            <a:pPr algn="just">
              <a:buNone/>
            </a:pPr>
            <a:r>
              <a:rPr lang="en-IN" sz="2900" dirty="0" smtClean="0">
                <a:latin typeface="Times New Roman" pitchFamily="18" charset="0"/>
                <a:cs typeface="Times New Roman" pitchFamily="18" charset="0"/>
              </a:rPr>
              <a:t>	 		 ∑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1 </a:t>
            </a:r>
            <a:r>
              <a:rPr lang="en-IN" sz="2900" dirty="0" smtClean="0">
                <a:latin typeface="Times New Roman" pitchFamily="18" charset="0"/>
                <a:cs typeface="Times New Roman" pitchFamily="18" charset="0"/>
              </a:rPr>
              <a:t>q</a:t>
            </a:r>
            <a:r>
              <a:rPr lang="en-IN" sz="2900" baseline="-25000" dirty="0" smtClean="0">
                <a:latin typeface="Times New Roman" pitchFamily="18" charset="0"/>
                <a:cs typeface="Times New Roman" pitchFamily="18" charset="0"/>
              </a:rPr>
              <a:t>1</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1 </a:t>
            </a:r>
            <a:r>
              <a:rPr lang="en-IN" sz="2900" dirty="0" smtClean="0">
                <a:latin typeface="Times New Roman" pitchFamily="18" charset="0"/>
                <a:cs typeface="Times New Roman" pitchFamily="18" charset="0"/>
              </a:rPr>
              <a:t>q</a:t>
            </a:r>
            <a:r>
              <a:rPr lang="en-IN" sz="2900" baseline="-25000" dirty="0" smtClean="0">
                <a:latin typeface="Times New Roman" pitchFamily="18" charset="0"/>
                <a:cs typeface="Times New Roman" pitchFamily="18" charset="0"/>
              </a:rPr>
              <a:t>0</a:t>
            </a:r>
            <a:endParaRPr lang="en-IN" sz="2900" baseline="-25000" dirty="0" smtClean="0">
              <a:latin typeface="Times New Roman" pitchFamily="18" charset="0"/>
              <a:cs typeface="Times New Roman" pitchFamily="18" charset="0"/>
            </a:endParaRPr>
          </a:p>
          <a:p>
            <a:pPr algn="just">
              <a:buNone/>
            </a:pPr>
            <a:r>
              <a:rPr lang="en-IN" sz="2900" baseline="-25000" dirty="0" smtClean="0">
                <a:latin typeface="Times New Roman" pitchFamily="18" charset="0"/>
                <a:cs typeface="Times New Roman" pitchFamily="18" charset="0"/>
              </a:rPr>
              <a:t>			_____________________________</a:t>
            </a:r>
          </a:p>
          <a:p>
            <a:pPr algn="just">
              <a:buNone/>
            </a:pPr>
            <a:r>
              <a:rPr lang="en-IN" sz="2900" dirty="0" smtClean="0">
                <a:latin typeface="Times New Roman" pitchFamily="18" charset="0"/>
                <a:cs typeface="Times New Roman" pitchFamily="18" charset="0"/>
              </a:rPr>
              <a:t>		</a:t>
            </a:r>
            <a:endParaRPr lang="en-IN" sz="2900" baseline="-250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2</a:t>
            </a:r>
          </a:p>
          <a:p>
            <a:pPr algn="just">
              <a:buNone/>
            </a:pPr>
            <a:r>
              <a:rPr lang="en-IN" sz="2900" dirty="0" smtClean="0">
                <a:latin typeface="Times New Roman" pitchFamily="18" charset="0"/>
                <a:cs typeface="Times New Roman" pitchFamily="18" charset="0"/>
              </a:rPr>
              <a:t>		</a:t>
            </a:r>
          </a:p>
          <a:p>
            <a:pPr algn="just">
              <a:buNone/>
            </a:pPr>
            <a:r>
              <a:rPr lang="en-IN" sz="2400" dirty="0" smtClean="0">
                <a:latin typeface="Times New Roman" pitchFamily="18" charset="0"/>
                <a:cs typeface="Times New Roman" pitchFamily="18" charset="0"/>
              </a:rPr>
              <a:t>	</a:t>
            </a:r>
          </a:p>
          <a:p>
            <a:pPr algn="just">
              <a:buNone/>
            </a:pPr>
            <a:endParaRPr lang="en-IN" sz="24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Since P</a:t>
            </a:r>
            <a:r>
              <a:rPr lang="en-IN" sz="2900" baseline="-25000" dirty="0" smtClean="0">
                <a:latin typeface="Times New Roman" pitchFamily="18" charset="0"/>
                <a:cs typeface="Times New Roman" pitchFamily="18" charset="0"/>
              </a:rPr>
              <a:t>01</a:t>
            </a:r>
            <a:r>
              <a:rPr lang="en-IN" sz="2900" dirty="0" smtClean="0">
                <a:latin typeface="Times New Roman" pitchFamily="18" charset="0"/>
                <a:cs typeface="Times New Roman" pitchFamily="18" charset="0"/>
              </a:rPr>
              <a:t> X P</a:t>
            </a:r>
            <a:r>
              <a:rPr lang="en-IN" sz="2900" baseline="-25000" dirty="0" smtClean="0">
                <a:latin typeface="Times New Roman" pitchFamily="18" charset="0"/>
                <a:cs typeface="Times New Roman" pitchFamily="18" charset="0"/>
              </a:rPr>
              <a:t>10 </a:t>
            </a:r>
            <a:r>
              <a:rPr lang="en-IN" sz="2900" dirty="0" smtClean="0">
                <a:latin typeface="Times New Roman" pitchFamily="18" charset="0"/>
                <a:cs typeface="Times New Roman" pitchFamily="18" charset="0"/>
              </a:rPr>
              <a:t>≠ 1</a:t>
            </a:r>
            <a:endParaRPr lang="en-IN" sz="2600" dirty="0" smtClean="0">
              <a:latin typeface="Times New Roman" pitchFamily="18" charset="0"/>
              <a:cs typeface="Times New Roman" pitchFamily="18" charset="0"/>
            </a:endParaRPr>
          </a:p>
          <a:p>
            <a:pPr algn="just">
              <a:buNone/>
            </a:pPr>
            <a:r>
              <a:rPr lang="en-IN" sz="2600" dirty="0" smtClean="0">
                <a:latin typeface="Times New Roman" pitchFamily="18" charset="0"/>
                <a:cs typeface="Times New Roman" pitchFamily="18" charset="0"/>
              </a:rPr>
              <a:t>	</a:t>
            </a:r>
            <a:r>
              <a:rPr lang="en-IN" sz="2600" dirty="0" smtClean="0">
                <a:latin typeface="Times New Roman" pitchFamily="18" charset="0"/>
                <a:cs typeface="Times New Roman" pitchFamily="18" charset="0"/>
              </a:rPr>
              <a:t>		</a:t>
            </a:r>
            <a:endParaRPr lang="en-IN" sz="2600" baseline="-25000" dirty="0" smtClean="0">
              <a:latin typeface="Times New Roman" pitchFamily="18" charset="0"/>
              <a:cs typeface="Times New Roman" pitchFamily="18" charset="0"/>
            </a:endParaRPr>
          </a:p>
          <a:p>
            <a:pPr algn="just">
              <a:buNone/>
            </a:pPr>
            <a:endParaRPr lang="en-IN" sz="2600" baseline="-25000" dirty="0" smtClean="0">
              <a:latin typeface="Times New Roman" pitchFamily="18" charset="0"/>
              <a:cs typeface="Times New Roman" pitchFamily="18" charset="0"/>
            </a:endParaRPr>
          </a:p>
          <a:p>
            <a:pPr algn="ctr">
              <a:buNone/>
            </a:pPr>
            <a:r>
              <a:rPr lang="en-IN" sz="3600" dirty="0" smtClean="0">
                <a:solidFill>
                  <a:schemeClr val="accent1">
                    <a:lumMod val="75000"/>
                  </a:schemeClr>
                </a:solidFill>
                <a:latin typeface="Times New Roman" pitchFamily="18" charset="0"/>
                <a:cs typeface="Times New Roman" pitchFamily="18" charset="0"/>
              </a:rPr>
              <a:t>The </a:t>
            </a:r>
            <a:r>
              <a:rPr lang="en-IN" sz="3600" dirty="0" smtClean="0">
                <a:solidFill>
                  <a:srgbClr val="002060"/>
                </a:solidFill>
                <a:latin typeface="Times New Roman" pitchFamily="18" charset="0"/>
                <a:cs typeface="Times New Roman" pitchFamily="18" charset="0"/>
              </a:rPr>
              <a:t> </a:t>
            </a:r>
            <a:r>
              <a:rPr lang="en-IN" sz="3600" dirty="0" err="1" smtClean="0">
                <a:solidFill>
                  <a:schemeClr val="accent1">
                    <a:lumMod val="75000"/>
                  </a:schemeClr>
                </a:solidFill>
                <a:latin typeface="Times New Roman" pitchFamily="18" charset="0"/>
                <a:cs typeface="Times New Roman" pitchFamily="18" charset="0"/>
              </a:rPr>
              <a:t>Dorbish</a:t>
            </a:r>
            <a:r>
              <a:rPr lang="en-IN" sz="3600" dirty="0" smtClean="0">
                <a:solidFill>
                  <a:schemeClr val="accent1">
                    <a:lumMod val="75000"/>
                  </a:schemeClr>
                </a:solidFill>
                <a:latin typeface="Times New Roman" pitchFamily="18" charset="0"/>
                <a:cs typeface="Times New Roman" pitchFamily="18" charset="0"/>
              </a:rPr>
              <a:t> and </a:t>
            </a:r>
            <a:r>
              <a:rPr lang="en-IN" sz="3600" dirty="0" err="1" smtClean="0">
                <a:solidFill>
                  <a:schemeClr val="accent1">
                    <a:lumMod val="75000"/>
                  </a:schemeClr>
                </a:solidFill>
                <a:latin typeface="Times New Roman" pitchFamily="18" charset="0"/>
                <a:cs typeface="Times New Roman" pitchFamily="18" charset="0"/>
              </a:rPr>
              <a:t>Bowley’s</a:t>
            </a:r>
            <a:r>
              <a:rPr lang="en-IN" sz="3600" dirty="0" smtClean="0">
                <a:solidFill>
                  <a:schemeClr val="accent1">
                    <a:lumMod val="75000"/>
                  </a:schemeClr>
                </a:solidFill>
                <a:latin typeface="Times New Roman" pitchFamily="18" charset="0"/>
                <a:cs typeface="Times New Roman" pitchFamily="18" charset="0"/>
              </a:rPr>
              <a:t> </a:t>
            </a:r>
            <a:r>
              <a:rPr lang="en-IN" sz="3600" dirty="0" smtClean="0">
                <a:solidFill>
                  <a:schemeClr val="accent1">
                    <a:lumMod val="75000"/>
                  </a:schemeClr>
                </a:solidFill>
                <a:latin typeface="Times New Roman" pitchFamily="18" charset="0"/>
                <a:cs typeface="Times New Roman" pitchFamily="18" charset="0"/>
              </a:rPr>
              <a:t> Formula does not satisfied the TRT.</a:t>
            </a:r>
            <a:endParaRPr lang="en-IN" sz="4600"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92500" lnSpcReduction="10000"/>
          </a:bodyPr>
          <a:lstStyle/>
          <a:p>
            <a:r>
              <a:rPr lang="en-IN" dirty="0" smtClean="0">
                <a:latin typeface="Aharoni" pitchFamily="2" charset="-79"/>
                <a:cs typeface="Aharoni" pitchFamily="2" charset="-79"/>
              </a:rPr>
              <a:t>Time Reversal Test – TRT</a:t>
            </a:r>
          </a:p>
          <a:p>
            <a:pPr algn="ctr">
              <a:buNone/>
            </a:pPr>
            <a:r>
              <a:rPr lang="en-IN" sz="2900" dirty="0" smtClean="0">
                <a:latin typeface="Times New Roman" pitchFamily="18" charset="0"/>
                <a:cs typeface="Times New Roman" pitchFamily="18" charset="0"/>
              </a:rPr>
              <a:t>	</a:t>
            </a:r>
            <a:r>
              <a:rPr lang="en-IN" sz="2900" dirty="0" smtClean="0">
                <a:solidFill>
                  <a:srgbClr val="002060"/>
                </a:solidFill>
                <a:latin typeface="Times New Roman" pitchFamily="18" charset="0"/>
                <a:cs typeface="Times New Roman" pitchFamily="18" charset="0"/>
              </a:rPr>
              <a:t> </a:t>
            </a:r>
            <a:r>
              <a:rPr lang="en-IN" sz="3000" dirty="0" smtClean="0">
                <a:solidFill>
                  <a:schemeClr val="accent1">
                    <a:lumMod val="75000"/>
                  </a:schemeClr>
                </a:solidFill>
                <a:latin typeface="Times New Roman" pitchFamily="18" charset="0"/>
                <a:cs typeface="Times New Roman" pitchFamily="18" charset="0"/>
              </a:rPr>
              <a:t>Marshall- </a:t>
            </a:r>
            <a:r>
              <a:rPr lang="en-IN" sz="3000" dirty="0" err="1" smtClean="0">
                <a:solidFill>
                  <a:schemeClr val="accent1">
                    <a:lumMod val="75000"/>
                  </a:schemeClr>
                </a:solidFill>
                <a:latin typeface="Times New Roman" pitchFamily="18" charset="0"/>
                <a:cs typeface="Times New Roman" pitchFamily="18" charset="0"/>
              </a:rPr>
              <a:t>Edgeworth’s</a:t>
            </a:r>
            <a:r>
              <a:rPr lang="en-IN" sz="3000" dirty="0" smtClean="0">
                <a:solidFill>
                  <a:schemeClr val="accent1">
                    <a:lumMod val="75000"/>
                  </a:schemeClr>
                </a:solidFill>
                <a:latin typeface="Times New Roman" pitchFamily="18" charset="0"/>
                <a:cs typeface="Times New Roman" pitchFamily="18" charset="0"/>
              </a:rPr>
              <a:t> formula</a:t>
            </a:r>
            <a:endParaRPr lang="en-IN" sz="2900" dirty="0" smtClean="0">
              <a:solidFill>
                <a:schemeClr val="accent1">
                  <a:lumMod val="75000"/>
                </a:schemeClr>
              </a:solidFill>
              <a:latin typeface="Times New Roman" pitchFamily="18" charset="0"/>
              <a:cs typeface="Times New Roman" pitchFamily="18" charset="0"/>
            </a:endParaRPr>
          </a:p>
          <a:p>
            <a:pPr algn="ctr">
              <a:buNone/>
            </a:pPr>
            <a:endParaRPr lang="en-IN" sz="29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 </a:t>
            </a:r>
            <a:r>
              <a:rPr lang="en-IN" sz="2400" baseline="-250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r>
              <a:rPr lang="en-IN" sz="2400" baseline="-250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X   100</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 </a:t>
            </a:r>
            <a:r>
              <a:rPr lang="en-IN" sz="2400" dirty="0" smtClean="0">
                <a:latin typeface="Times New Roman" pitchFamily="18" charset="0"/>
                <a:cs typeface="Times New Roman" pitchFamily="18" charset="0"/>
              </a:rPr>
              <a:t>+</a:t>
            </a:r>
            <a:r>
              <a:rPr lang="en-IN" sz="2400" baseline="-250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X   100</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Since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X P</a:t>
            </a:r>
            <a:r>
              <a:rPr lang="en-IN" sz="2400" baseline="-25000" dirty="0" smtClean="0">
                <a:latin typeface="Times New Roman" pitchFamily="18" charset="0"/>
                <a:cs typeface="Times New Roman" pitchFamily="18" charset="0"/>
              </a:rPr>
              <a:t>10 </a:t>
            </a:r>
            <a:r>
              <a:rPr lang="en-IN" sz="2400" dirty="0" smtClean="0">
                <a:latin typeface="Times New Roman" pitchFamily="18" charset="0"/>
                <a:cs typeface="Times New Roman" pitchFamily="18" charset="0"/>
              </a:rPr>
              <a:t>= 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ctr">
              <a:buNone/>
            </a:pPr>
            <a:r>
              <a:rPr lang="en-IN" sz="3000" dirty="0" smtClean="0">
                <a:solidFill>
                  <a:schemeClr val="accent1">
                    <a:lumMod val="75000"/>
                  </a:schemeClr>
                </a:solidFill>
                <a:latin typeface="Times New Roman" pitchFamily="18" charset="0"/>
                <a:cs typeface="Times New Roman" pitchFamily="18" charset="0"/>
              </a:rPr>
              <a:t>The </a:t>
            </a:r>
            <a:r>
              <a:rPr lang="en-IN" sz="3000" dirty="0" smtClean="0">
                <a:solidFill>
                  <a:schemeClr val="accent1">
                    <a:lumMod val="75000"/>
                  </a:schemeClr>
                </a:solidFill>
                <a:latin typeface="Times New Roman" pitchFamily="18" charset="0"/>
                <a:cs typeface="Times New Roman" pitchFamily="18" charset="0"/>
              </a:rPr>
              <a:t>Marshall- </a:t>
            </a:r>
            <a:r>
              <a:rPr lang="en-IN" sz="3000" dirty="0" err="1" smtClean="0">
                <a:solidFill>
                  <a:schemeClr val="accent1">
                    <a:lumMod val="75000"/>
                  </a:schemeClr>
                </a:solidFill>
                <a:latin typeface="Times New Roman" pitchFamily="18" charset="0"/>
                <a:cs typeface="Times New Roman" pitchFamily="18" charset="0"/>
              </a:rPr>
              <a:t>Edgeworth’s</a:t>
            </a:r>
            <a:r>
              <a:rPr lang="en-IN" sz="3000" dirty="0" smtClean="0">
                <a:solidFill>
                  <a:schemeClr val="accent1">
                    <a:lumMod val="75000"/>
                  </a:schemeClr>
                </a:solidFill>
                <a:latin typeface="Times New Roman" pitchFamily="18" charset="0"/>
                <a:cs typeface="Times New Roman" pitchFamily="18" charset="0"/>
              </a:rPr>
              <a:t> formula </a:t>
            </a:r>
            <a:r>
              <a:rPr lang="en-IN" sz="3000" dirty="0" smtClean="0">
                <a:solidFill>
                  <a:schemeClr val="accent1">
                    <a:lumMod val="75000"/>
                  </a:schemeClr>
                </a:solidFill>
                <a:latin typeface="Times New Roman" pitchFamily="18" charset="0"/>
                <a:cs typeface="Times New Roman" pitchFamily="18" charset="0"/>
              </a:rPr>
              <a:t>does satisfied the TRT.</a:t>
            </a:r>
            <a:endParaRPr lang="en-IN" sz="3900"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92500" lnSpcReduction="20000"/>
          </a:bodyPr>
          <a:lstStyle/>
          <a:p>
            <a:endParaRPr lang="en-IN" dirty="0" smtClean="0">
              <a:latin typeface="Aharoni" pitchFamily="2" charset="-79"/>
              <a:cs typeface="Aharoni" pitchFamily="2" charset="-79"/>
            </a:endParaRPr>
          </a:p>
          <a:p>
            <a:r>
              <a:rPr lang="en-IN" dirty="0" smtClean="0">
                <a:latin typeface="Aharoni" pitchFamily="2" charset="-79"/>
                <a:cs typeface="Aharoni" pitchFamily="2" charset="-79"/>
              </a:rPr>
              <a:t>Factor Reversal Test – FRT</a:t>
            </a:r>
          </a:p>
          <a:p>
            <a:pPr algn="just">
              <a:buNone/>
            </a:pPr>
            <a:r>
              <a:rPr lang="en-IN" dirty="0" smtClean="0">
                <a:latin typeface="AR BLANCA" pitchFamily="2" charset="0"/>
                <a:cs typeface="Aharoni" pitchFamily="2" charset="-79"/>
              </a:rPr>
              <a:t>According to Prof Fisher, </a:t>
            </a:r>
            <a:r>
              <a:rPr lang="en-IN" dirty="0" smtClean="0">
                <a:latin typeface="Times New Roman" pitchFamily="18" charset="0"/>
                <a:cs typeface="Times New Roman" pitchFamily="18" charset="0"/>
              </a:rPr>
              <a:t>“</a:t>
            </a:r>
            <a:r>
              <a:rPr lang="en-IN" sz="2400" dirty="0" smtClean="0">
                <a:latin typeface="Times New Roman" pitchFamily="18" charset="0"/>
                <a:cs typeface="Times New Roman" pitchFamily="18" charset="0"/>
              </a:rPr>
              <a:t>Just as our formula should permit the interchange of two times without giving </a:t>
            </a:r>
            <a:r>
              <a:rPr lang="en-IN" sz="2400" dirty="0" err="1" smtClean="0">
                <a:latin typeface="Times New Roman" pitchFamily="18" charset="0"/>
                <a:cs typeface="Times New Roman" pitchFamily="18" charset="0"/>
              </a:rPr>
              <a:t>inconsisting</a:t>
            </a:r>
            <a:r>
              <a:rPr lang="en-IN" sz="2400" dirty="0" smtClean="0">
                <a:latin typeface="Times New Roman" pitchFamily="18" charset="0"/>
                <a:cs typeface="Times New Roman" pitchFamily="18" charset="0"/>
              </a:rPr>
              <a:t> results, so it ought to permit interchange of prices and quantities without giving inconsistent results, i.e., the two results multiplied together should give the true value ratio.”</a:t>
            </a:r>
          </a:p>
          <a:p>
            <a:pPr algn="just">
              <a:buNone/>
            </a:pPr>
            <a:r>
              <a:rPr lang="en-IN" sz="2400" dirty="0" smtClean="0">
                <a:latin typeface="Times New Roman" pitchFamily="18" charset="0"/>
                <a:cs typeface="Times New Roman" pitchFamily="18" charset="0"/>
              </a:rPr>
              <a:t>Factor Reversal Test is satisfied when</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X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01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endParaRPr lang="en-IN" sz="2400" baseline="-250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Where, </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01	  </a:t>
            </a:r>
            <a:r>
              <a:rPr lang="en-IN" sz="2400" dirty="0" smtClean="0">
                <a:latin typeface="Times New Roman" pitchFamily="18" charset="0"/>
                <a:cs typeface="Times New Roman" pitchFamily="18" charset="0"/>
              </a:rPr>
              <a:t> = Price index for the year one with zero as base</a:t>
            </a:r>
          </a:p>
          <a:p>
            <a:pPr algn="just">
              <a:buNone/>
            </a:pP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01        </a:t>
            </a:r>
            <a:r>
              <a:rPr lang="en-IN" sz="2400" dirty="0" smtClean="0">
                <a:latin typeface="Times New Roman" pitchFamily="18" charset="0"/>
                <a:cs typeface="Times New Roman" pitchFamily="18" charset="0"/>
              </a:rPr>
              <a:t> = Quantity index for the year one with zero as base</a:t>
            </a:r>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92500" lnSpcReduction="20000"/>
          </a:bodyPr>
          <a:lstStyle/>
          <a:p>
            <a:r>
              <a:rPr lang="en-IN" dirty="0" smtClean="0">
                <a:latin typeface="Aharoni" pitchFamily="2" charset="-79"/>
                <a:cs typeface="Aharoni" pitchFamily="2" charset="-79"/>
              </a:rPr>
              <a:t>Factor Reversal Test – FRT</a:t>
            </a:r>
          </a:p>
          <a:p>
            <a:pPr algn="just">
              <a:buNone/>
            </a:pPr>
            <a:r>
              <a:rPr lang="en-IN" sz="2400" dirty="0" smtClean="0">
                <a:latin typeface="Times New Roman" pitchFamily="18" charset="0"/>
                <a:cs typeface="Times New Roman" pitchFamily="18" charset="0"/>
              </a:rPr>
              <a:t>	</a:t>
            </a:r>
            <a:r>
              <a:rPr lang="en-IN" sz="2400" dirty="0" smtClean="0">
                <a:solidFill>
                  <a:srgbClr val="FF0000"/>
                </a:solidFill>
                <a:latin typeface="Times New Roman" pitchFamily="18" charset="0"/>
                <a:cs typeface="Times New Roman" pitchFamily="18" charset="0"/>
              </a:rPr>
              <a:t>This test is not satisfied by </a:t>
            </a:r>
            <a:r>
              <a:rPr lang="en-IN" sz="2400" dirty="0" err="1" smtClean="0">
                <a:solidFill>
                  <a:srgbClr val="FF0000"/>
                </a:solidFill>
                <a:latin typeface="Times New Roman" pitchFamily="18" charset="0"/>
                <a:cs typeface="Times New Roman" pitchFamily="18" charset="0"/>
              </a:rPr>
              <a:t>Laspeyre</a:t>
            </a:r>
            <a:r>
              <a:rPr lang="en-IN" sz="2400" dirty="0" smtClean="0">
                <a:solidFill>
                  <a:srgbClr val="FF0000"/>
                </a:solidFill>
                <a:latin typeface="Times New Roman" pitchFamily="18" charset="0"/>
                <a:cs typeface="Times New Roman" pitchFamily="18" charset="0"/>
              </a:rPr>
              <a:t>,  </a:t>
            </a:r>
            <a:r>
              <a:rPr lang="en-IN" sz="2400" dirty="0" err="1" smtClean="0">
                <a:solidFill>
                  <a:srgbClr val="FF0000"/>
                </a:solidFill>
                <a:latin typeface="Times New Roman" pitchFamily="18" charset="0"/>
                <a:cs typeface="Times New Roman" pitchFamily="18" charset="0"/>
              </a:rPr>
              <a:t>Paasche’s</a:t>
            </a:r>
            <a:r>
              <a:rPr lang="en-IN" sz="2400" dirty="0" smtClean="0">
                <a:solidFill>
                  <a:srgbClr val="FF0000"/>
                </a:solidFill>
                <a:latin typeface="Times New Roman" pitchFamily="18" charset="0"/>
                <a:cs typeface="Times New Roman" pitchFamily="18" charset="0"/>
              </a:rPr>
              <a:t> formula and </a:t>
            </a:r>
            <a:r>
              <a:rPr lang="en-IN" sz="2400" dirty="0" smtClean="0">
                <a:solidFill>
                  <a:srgbClr val="FF0000"/>
                </a:solidFill>
                <a:latin typeface="Times New Roman" pitchFamily="18" charset="0"/>
                <a:cs typeface="Times New Roman" pitchFamily="18" charset="0"/>
              </a:rPr>
              <a:t>Marshall-</a:t>
            </a:r>
            <a:r>
              <a:rPr lang="en-IN" sz="2400" dirty="0" err="1" smtClean="0">
                <a:solidFill>
                  <a:srgbClr val="FF0000"/>
                </a:solidFill>
                <a:latin typeface="Times New Roman" pitchFamily="18" charset="0"/>
                <a:cs typeface="Times New Roman" pitchFamily="18" charset="0"/>
              </a:rPr>
              <a:t>Edgeworth</a:t>
            </a:r>
            <a:r>
              <a:rPr lang="en-IN" sz="2400" dirty="0" smtClean="0">
                <a:solidFill>
                  <a:srgbClr val="FF0000"/>
                </a:solidFill>
                <a:latin typeface="Times New Roman" pitchFamily="18" charset="0"/>
                <a:cs typeface="Times New Roman" pitchFamily="18" charset="0"/>
              </a:rPr>
              <a:t>. But this test is satisfied by Fisher’s Ideal Index.</a:t>
            </a:r>
          </a:p>
          <a:p>
            <a:pPr algn="ctr">
              <a:buNone/>
            </a:pPr>
            <a:endParaRPr lang="en-IN" sz="2400" dirty="0" smtClean="0">
              <a:solidFill>
                <a:schemeClr val="accent1">
                  <a:lumMod val="75000"/>
                </a:schemeClr>
              </a:solidFill>
              <a:latin typeface="Times New Roman" pitchFamily="18" charset="0"/>
              <a:cs typeface="Times New Roman" pitchFamily="18" charset="0"/>
            </a:endParaRPr>
          </a:p>
          <a:p>
            <a:pPr algn="ctr">
              <a:buNone/>
            </a:pPr>
            <a:r>
              <a:rPr lang="en-IN" sz="2400" dirty="0" err="1" smtClean="0">
                <a:solidFill>
                  <a:schemeClr val="accent1">
                    <a:lumMod val="75000"/>
                  </a:schemeClr>
                </a:solidFill>
                <a:latin typeface="Times New Roman" pitchFamily="18" charset="0"/>
                <a:cs typeface="Times New Roman" pitchFamily="18" charset="0"/>
              </a:rPr>
              <a:t>Laspeyre’s</a:t>
            </a:r>
            <a:r>
              <a:rPr lang="en-IN" sz="2400" dirty="0" smtClean="0">
                <a:solidFill>
                  <a:schemeClr val="accent1">
                    <a:lumMod val="75000"/>
                  </a:schemeClr>
                </a:solidFill>
                <a:latin typeface="Times New Roman" pitchFamily="18" charset="0"/>
                <a:cs typeface="Times New Roman" pitchFamily="18" charset="0"/>
              </a:rPr>
              <a:t> Formula : </a:t>
            </a: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p>
          <a:p>
            <a:pPr algn="just">
              <a:buNone/>
            </a:pP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	</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a:t>
            </a: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X  Q</a:t>
            </a:r>
            <a:r>
              <a:rPr lang="en-IN" sz="2400" baseline="-25000" dirty="0" smtClean="0">
                <a:latin typeface="Times New Roman" pitchFamily="18" charset="0"/>
                <a:cs typeface="Times New Roman" pitchFamily="18" charset="0"/>
              </a:rPr>
              <a:t>01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ctr">
              <a:buNone/>
            </a:pPr>
            <a:r>
              <a:rPr lang="en-IN" sz="2600" dirty="0" smtClean="0">
                <a:solidFill>
                  <a:schemeClr val="accent1">
                    <a:lumMod val="75000"/>
                  </a:schemeClr>
                </a:solidFill>
                <a:latin typeface="Times New Roman" pitchFamily="18" charset="0"/>
                <a:cs typeface="Times New Roman" pitchFamily="18" charset="0"/>
              </a:rPr>
              <a:t>The </a:t>
            </a:r>
            <a:r>
              <a:rPr lang="en-IN" sz="2600" dirty="0" err="1" smtClean="0">
                <a:solidFill>
                  <a:schemeClr val="accent1">
                    <a:lumMod val="75000"/>
                  </a:schemeClr>
                </a:solidFill>
                <a:latin typeface="Times New Roman" pitchFamily="18" charset="0"/>
                <a:cs typeface="Times New Roman" pitchFamily="18" charset="0"/>
              </a:rPr>
              <a:t>Laspeyre’s</a:t>
            </a:r>
            <a:r>
              <a:rPr lang="en-IN" sz="2600" dirty="0" smtClean="0">
                <a:solidFill>
                  <a:schemeClr val="accent1">
                    <a:lumMod val="75000"/>
                  </a:schemeClr>
                </a:solidFill>
                <a:latin typeface="Times New Roman" pitchFamily="18" charset="0"/>
                <a:cs typeface="Times New Roman" pitchFamily="18" charset="0"/>
              </a:rPr>
              <a:t> Formula </a:t>
            </a:r>
            <a:r>
              <a:rPr lang="en-IN" sz="2600" dirty="0" smtClean="0">
                <a:solidFill>
                  <a:schemeClr val="accent1">
                    <a:lumMod val="75000"/>
                  </a:schemeClr>
                </a:solidFill>
                <a:latin typeface="Times New Roman" pitchFamily="18" charset="0"/>
                <a:cs typeface="Times New Roman" pitchFamily="18" charset="0"/>
              </a:rPr>
              <a:t>does not satisfied the FRT.</a:t>
            </a:r>
            <a:endParaRPr lang="en-IN" sz="3500"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lnSpcReduction="10000"/>
          </a:bodyPr>
          <a:lstStyle/>
          <a:p>
            <a:r>
              <a:rPr lang="en-IN" dirty="0" smtClean="0">
                <a:latin typeface="Aharoni" pitchFamily="2" charset="-79"/>
                <a:cs typeface="Aharoni" pitchFamily="2" charset="-79"/>
              </a:rPr>
              <a:t>Factor Reversal Test – FRT</a:t>
            </a:r>
          </a:p>
          <a:p>
            <a:pPr algn="ctr">
              <a:buNone/>
            </a:pPr>
            <a:r>
              <a:rPr lang="en-IN" sz="2400" dirty="0" smtClean="0">
                <a:latin typeface="Times New Roman" pitchFamily="18" charset="0"/>
                <a:cs typeface="Times New Roman" pitchFamily="18" charset="0"/>
              </a:rPr>
              <a:t>	</a:t>
            </a:r>
            <a:r>
              <a:rPr lang="en-IN" sz="2800" dirty="0" err="1" smtClean="0">
                <a:solidFill>
                  <a:schemeClr val="accent1">
                    <a:lumMod val="75000"/>
                  </a:schemeClr>
                </a:solidFill>
                <a:latin typeface="Times New Roman" pitchFamily="18" charset="0"/>
                <a:cs typeface="Times New Roman" pitchFamily="18" charset="0"/>
              </a:rPr>
              <a:t>Paasche’s</a:t>
            </a:r>
            <a:r>
              <a:rPr lang="en-IN" sz="2800" dirty="0" smtClean="0">
                <a:solidFill>
                  <a:schemeClr val="accent1">
                    <a:lumMod val="75000"/>
                  </a:schemeClr>
                </a:solidFill>
                <a:latin typeface="Times New Roman" pitchFamily="18" charset="0"/>
                <a:cs typeface="Times New Roman" pitchFamily="18" charset="0"/>
              </a:rPr>
              <a:t> formula</a:t>
            </a:r>
            <a:endParaRPr lang="en-IN" sz="2400" dirty="0" smtClean="0">
              <a:solidFill>
                <a:schemeClr val="accent1">
                  <a:lumMod val="75000"/>
                </a:schemeClr>
              </a:solidFill>
              <a:latin typeface="Times New Roman" pitchFamily="18" charset="0"/>
              <a:cs typeface="Times New Roman" pitchFamily="18" charset="0"/>
            </a:endParaRPr>
          </a:p>
          <a:p>
            <a:pPr algn="ctr">
              <a:buNone/>
            </a:pPr>
            <a:endParaRPr lang="en-IN" sz="2400" dirty="0" smtClean="0">
              <a:solidFill>
                <a:schemeClr val="accent1">
                  <a:lumMod val="75000"/>
                </a:schemeClr>
              </a:solidFill>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X   </a:t>
            </a:r>
            <a:r>
              <a:rPr lang="en-IN" sz="2400" dirty="0" smtClean="0">
                <a:latin typeface="Times New Roman" pitchFamily="18" charset="0"/>
                <a:cs typeface="Times New Roman" pitchFamily="18" charset="0"/>
              </a:rPr>
              <a:t>100	</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b="1" dirty="0" smtClean="0">
                <a:latin typeface="Times New Roman" pitchFamily="18" charset="0"/>
                <a:cs typeface="Times New Roman" pitchFamily="18" charset="0"/>
              </a:rPr>
              <a:t>∑ p</a:t>
            </a:r>
            <a:r>
              <a:rPr lang="en-IN" sz="2400" b="1" baseline="-25000" dirty="0" smtClean="0">
                <a:latin typeface="Times New Roman" pitchFamily="18" charset="0"/>
                <a:cs typeface="Times New Roman" pitchFamily="18" charset="0"/>
              </a:rPr>
              <a:t>1</a:t>
            </a:r>
            <a:r>
              <a:rPr lang="en-IN" sz="2400" b="1" dirty="0" smtClean="0">
                <a:latin typeface="Times New Roman" pitchFamily="18" charset="0"/>
                <a:cs typeface="Times New Roman" pitchFamily="18" charset="0"/>
              </a:rPr>
              <a:t> q</a:t>
            </a:r>
            <a:r>
              <a:rPr lang="en-IN" sz="2400" b="1" baseline="-25000" dirty="0" smtClean="0">
                <a:latin typeface="Times New Roman" pitchFamily="18" charset="0"/>
                <a:cs typeface="Times New Roman" pitchFamily="18" charset="0"/>
              </a:rPr>
              <a:t>1</a:t>
            </a:r>
            <a:endParaRPr lang="en-IN" sz="2400" b="1" dirty="0" smtClean="0">
              <a:latin typeface="Times New Roman" pitchFamily="18" charset="0"/>
              <a:cs typeface="Times New Roman" pitchFamily="18" charset="0"/>
            </a:endParaRPr>
          </a:p>
          <a:p>
            <a:pPr algn="just">
              <a:buNone/>
            </a:pPr>
            <a:r>
              <a:rPr lang="en-IN" sz="2400" b="1" dirty="0" smtClean="0">
                <a:latin typeface="Times New Roman" pitchFamily="18" charset="0"/>
                <a:cs typeface="Times New Roman" pitchFamily="18" charset="0"/>
              </a:rPr>
              <a:t> P</a:t>
            </a:r>
            <a:r>
              <a:rPr lang="en-IN" sz="2400" b="1" baseline="-25000" dirty="0" smtClean="0">
                <a:latin typeface="Times New Roman" pitchFamily="18" charset="0"/>
                <a:cs typeface="Times New Roman" pitchFamily="18" charset="0"/>
              </a:rPr>
              <a:t>01</a:t>
            </a:r>
            <a:r>
              <a:rPr lang="en-IN" sz="2400" b="1" dirty="0" smtClean="0">
                <a:latin typeface="Times New Roman" pitchFamily="18" charset="0"/>
                <a:cs typeface="Times New Roman" pitchFamily="18" charset="0"/>
              </a:rPr>
              <a:t> X  Q</a:t>
            </a:r>
            <a:r>
              <a:rPr lang="en-IN" sz="2400" b="1" baseline="-25000" dirty="0" smtClean="0">
                <a:latin typeface="Times New Roman" pitchFamily="18" charset="0"/>
                <a:cs typeface="Times New Roman" pitchFamily="18" charset="0"/>
              </a:rPr>
              <a:t>01 </a:t>
            </a:r>
            <a:r>
              <a:rPr lang="en-IN" sz="2400" b="1" dirty="0" smtClean="0">
                <a:latin typeface="Times New Roman" pitchFamily="18" charset="0"/>
                <a:cs typeface="Times New Roman" pitchFamily="18" charset="0"/>
              </a:rPr>
              <a:t> ≠	---------</a:t>
            </a:r>
          </a:p>
          <a:p>
            <a:pPr algn="just">
              <a:buNone/>
            </a:pPr>
            <a:r>
              <a:rPr lang="en-IN" sz="2400" b="1" dirty="0" smtClean="0">
                <a:latin typeface="Times New Roman" pitchFamily="18" charset="0"/>
                <a:cs typeface="Times New Roman" pitchFamily="18" charset="0"/>
              </a:rPr>
              <a:t>	 		∑ p</a:t>
            </a:r>
            <a:r>
              <a:rPr lang="en-IN" sz="2400" b="1" baseline="-25000" dirty="0" smtClean="0">
                <a:latin typeface="Times New Roman" pitchFamily="18" charset="0"/>
                <a:cs typeface="Times New Roman" pitchFamily="18" charset="0"/>
              </a:rPr>
              <a:t>0 </a:t>
            </a:r>
            <a:r>
              <a:rPr lang="en-IN" sz="2400" b="1" dirty="0" smtClean="0">
                <a:latin typeface="Times New Roman" pitchFamily="18" charset="0"/>
                <a:cs typeface="Times New Roman" pitchFamily="18" charset="0"/>
              </a:rPr>
              <a:t>q</a:t>
            </a:r>
            <a:r>
              <a:rPr lang="en-IN" sz="2400" b="1" baseline="-25000" dirty="0" smtClean="0">
                <a:latin typeface="Times New Roman" pitchFamily="18" charset="0"/>
                <a:cs typeface="Times New Roman" pitchFamily="18" charset="0"/>
              </a:rPr>
              <a:t>0</a:t>
            </a:r>
            <a:endParaRPr lang="en-IN" sz="2400" b="1" dirty="0" smtClean="0">
              <a:solidFill>
                <a:schemeClr val="accent1">
                  <a:lumMod val="75000"/>
                </a:schemeClr>
              </a:solidFill>
              <a:latin typeface="Times New Roman" pitchFamily="18" charset="0"/>
              <a:cs typeface="Times New Roman" pitchFamily="18" charset="0"/>
            </a:endParaRPr>
          </a:p>
          <a:p>
            <a:pPr algn="ctr">
              <a:buNone/>
            </a:pPr>
            <a:r>
              <a:rPr lang="en-IN" sz="2400" dirty="0" smtClean="0">
                <a:solidFill>
                  <a:schemeClr val="accent1">
                    <a:lumMod val="75000"/>
                  </a:schemeClr>
                </a:solidFill>
                <a:latin typeface="Times New Roman" pitchFamily="18" charset="0"/>
                <a:cs typeface="Times New Roman" pitchFamily="18" charset="0"/>
              </a:rPr>
              <a:t>The </a:t>
            </a:r>
            <a:r>
              <a:rPr lang="en-IN" sz="2400" dirty="0" err="1" smtClean="0">
                <a:solidFill>
                  <a:schemeClr val="accent1">
                    <a:lumMod val="75000"/>
                  </a:schemeClr>
                </a:solidFill>
                <a:latin typeface="Times New Roman" pitchFamily="18" charset="0"/>
                <a:cs typeface="Times New Roman" pitchFamily="18" charset="0"/>
              </a:rPr>
              <a:t>Paasche’s</a:t>
            </a:r>
            <a:r>
              <a:rPr lang="en-IN" sz="2400" dirty="0" smtClean="0">
                <a:solidFill>
                  <a:schemeClr val="accent1">
                    <a:lumMod val="75000"/>
                  </a:schemeClr>
                </a:solidFill>
                <a:latin typeface="Times New Roman" pitchFamily="18" charset="0"/>
                <a:cs typeface="Times New Roman" pitchFamily="18" charset="0"/>
              </a:rPr>
              <a:t> </a:t>
            </a:r>
            <a:r>
              <a:rPr lang="en-IN" sz="2400" dirty="0" smtClean="0">
                <a:solidFill>
                  <a:schemeClr val="accent1">
                    <a:lumMod val="75000"/>
                  </a:schemeClr>
                </a:solidFill>
                <a:latin typeface="Times New Roman" pitchFamily="18" charset="0"/>
                <a:cs typeface="Times New Roman" pitchFamily="18" charset="0"/>
              </a:rPr>
              <a:t>Formula does not satisfied the FRT.</a:t>
            </a:r>
            <a:endParaRPr lang="en-IN"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70000" lnSpcReduction="20000"/>
          </a:bodyPr>
          <a:lstStyle/>
          <a:p>
            <a:r>
              <a:rPr lang="en-IN" dirty="0" smtClean="0">
                <a:latin typeface="Aharoni" pitchFamily="2" charset="-79"/>
                <a:cs typeface="Aharoni" pitchFamily="2" charset="-79"/>
              </a:rPr>
              <a:t>Factor Reversal Test – FRT</a:t>
            </a:r>
          </a:p>
          <a:p>
            <a:pPr algn="ctr">
              <a:buNone/>
            </a:pPr>
            <a:r>
              <a:rPr lang="en-IN" sz="2400" dirty="0" smtClean="0">
                <a:latin typeface="Times New Roman" pitchFamily="18" charset="0"/>
                <a:cs typeface="Times New Roman" pitchFamily="18" charset="0"/>
              </a:rPr>
              <a:t>	</a:t>
            </a:r>
            <a:r>
              <a:rPr lang="en-IN" sz="3600" dirty="0" smtClean="0">
                <a:solidFill>
                  <a:schemeClr val="accent1">
                    <a:lumMod val="75000"/>
                  </a:schemeClr>
                </a:solidFill>
                <a:latin typeface="Times New Roman" pitchFamily="18" charset="0"/>
                <a:cs typeface="Times New Roman" pitchFamily="18" charset="0"/>
              </a:rPr>
              <a:t>Fisher’s formula</a:t>
            </a:r>
            <a:endParaRPr lang="en-IN" sz="2400" dirty="0" smtClean="0">
              <a:solidFill>
                <a:schemeClr val="accent1">
                  <a:lumMod val="75000"/>
                </a:schemeClr>
              </a:solidFill>
              <a:latin typeface="Times New Roman" pitchFamily="18" charset="0"/>
              <a:cs typeface="Times New Roman" pitchFamily="18" charset="0"/>
            </a:endParaRPr>
          </a:p>
          <a:p>
            <a:pPr algn="ctr">
              <a:buNone/>
            </a:pPr>
            <a:endParaRPr lang="en-IN" sz="2400" dirty="0" smtClean="0">
              <a:solidFill>
                <a:schemeClr val="accent1">
                  <a:lumMod val="75000"/>
                </a:schemeClr>
              </a:solidFill>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__________________</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  X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X   </a:t>
            </a:r>
            <a:r>
              <a:rPr lang="en-IN" sz="2400" dirty="0" smtClean="0">
                <a:latin typeface="Times New Roman" pitchFamily="18" charset="0"/>
                <a:cs typeface="Times New Roman" pitchFamily="18" charset="0"/>
              </a:rPr>
              <a:t>100</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 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p>
          <a:p>
            <a:pPr algn="just">
              <a:buNone/>
            </a:pP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___________________</a:t>
            </a:r>
          </a:p>
          <a:p>
            <a:pPr algn="just">
              <a:buNone/>
            </a:pPr>
            <a:r>
              <a:rPr lang="en-IN" sz="2400" dirty="0" smtClean="0">
                <a:latin typeface="Times New Roman" pitchFamily="18" charset="0"/>
                <a:cs typeface="Times New Roman" pitchFamily="18" charset="0"/>
              </a:rPr>
              <a:t>			∑ 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X     ----------	     X   100</a:t>
            </a: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endParaRPr lang="en-IN" sz="2400" baseline="-250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endParaRPr lang="en-IN" sz="2400" dirty="0" smtClean="0">
              <a:latin typeface="Times New Roman" pitchFamily="18" charset="0"/>
              <a:cs typeface="Times New Roman" pitchFamily="18" charset="0"/>
            </a:endParaRPr>
          </a:p>
          <a:p>
            <a:pPr algn="just">
              <a:buNone/>
            </a:pPr>
            <a:endParaRPr lang="en-IN" sz="2900" b="1" dirty="0" smtClean="0">
              <a:latin typeface="Times New Roman" pitchFamily="18" charset="0"/>
              <a:cs typeface="Times New Roman" pitchFamily="18" charset="0"/>
            </a:endParaRPr>
          </a:p>
          <a:p>
            <a:pPr algn="just">
              <a:buNone/>
            </a:pPr>
            <a:r>
              <a:rPr lang="en-IN" sz="2900" b="1" dirty="0" smtClean="0">
                <a:latin typeface="Times New Roman" pitchFamily="18" charset="0"/>
                <a:cs typeface="Times New Roman" pitchFamily="18" charset="0"/>
              </a:rPr>
              <a:t>			∑ </a:t>
            </a:r>
            <a:r>
              <a:rPr lang="en-IN" sz="2900" b="1" dirty="0" smtClean="0">
                <a:latin typeface="Times New Roman" pitchFamily="18" charset="0"/>
                <a:cs typeface="Times New Roman" pitchFamily="18" charset="0"/>
              </a:rPr>
              <a:t>p</a:t>
            </a:r>
            <a:r>
              <a:rPr lang="en-IN" sz="2900" b="1" baseline="-25000" dirty="0" smtClean="0">
                <a:latin typeface="Times New Roman" pitchFamily="18" charset="0"/>
                <a:cs typeface="Times New Roman" pitchFamily="18" charset="0"/>
              </a:rPr>
              <a:t>1</a:t>
            </a:r>
            <a:r>
              <a:rPr lang="en-IN" sz="2900" b="1" dirty="0" smtClean="0">
                <a:latin typeface="Times New Roman" pitchFamily="18" charset="0"/>
                <a:cs typeface="Times New Roman" pitchFamily="18" charset="0"/>
              </a:rPr>
              <a:t> q</a:t>
            </a:r>
            <a:r>
              <a:rPr lang="en-IN" sz="2900" b="1" baseline="-25000" dirty="0" smtClean="0">
                <a:latin typeface="Times New Roman" pitchFamily="18" charset="0"/>
                <a:cs typeface="Times New Roman" pitchFamily="18" charset="0"/>
              </a:rPr>
              <a:t>1</a:t>
            </a:r>
            <a:endParaRPr lang="en-IN" sz="2900" b="1" dirty="0" smtClean="0">
              <a:latin typeface="Times New Roman" pitchFamily="18" charset="0"/>
              <a:cs typeface="Times New Roman" pitchFamily="18" charset="0"/>
            </a:endParaRPr>
          </a:p>
          <a:p>
            <a:pPr algn="just">
              <a:buNone/>
            </a:pPr>
            <a:r>
              <a:rPr lang="en-IN" sz="2900" b="1" dirty="0" smtClean="0">
                <a:latin typeface="Times New Roman" pitchFamily="18" charset="0"/>
                <a:cs typeface="Times New Roman" pitchFamily="18" charset="0"/>
              </a:rPr>
              <a:t> P</a:t>
            </a:r>
            <a:r>
              <a:rPr lang="en-IN" sz="2900" b="1" baseline="-25000" dirty="0" smtClean="0">
                <a:latin typeface="Times New Roman" pitchFamily="18" charset="0"/>
                <a:cs typeface="Times New Roman" pitchFamily="18" charset="0"/>
              </a:rPr>
              <a:t>01</a:t>
            </a:r>
            <a:r>
              <a:rPr lang="en-IN" sz="2900" b="1" dirty="0" smtClean="0">
                <a:latin typeface="Times New Roman" pitchFamily="18" charset="0"/>
                <a:cs typeface="Times New Roman" pitchFamily="18" charset="0"/>
              </a:rPr>
              <a:t> X  Q</a:t>
            </a:r>
            <a:r>
              <a:rPr lang="en-IN" sz="2900" b="1" baseline="-25000" dirty="0" smtClean="0">
                <a:latin typeface="Times New Roman" pitchFamily="18" charset="0"/>
                <a:cs typeface="Times New Roman" pitchFamily="18" charset="0"/>
              </a:rPr>
              <a:t>01 </a:t>
            </a:r>
            <a:r>
              <a:rPr lang="en-IN" sz="2900" b="1" dirty="0" smtClean="0">
                <a:latin typeface="Times New Roman" pitchFamily="18" charset="0"/>
                <a:cs typeface="Times New Roman" pitchFamily="18" charset="0"/>
              </a:rPr>
              <a:t> </a:t>
            </a:r>
            <a:r>
              <a:rPr lang="en-IN" sz="2900" b="1" dirty="0" smtClean="0">
                <a:latin typeface="Times New Roman" pitchFamily="18" charset="0"/>
                <a:cs typeface="Times New Roman" pitchFamily="18" charset="0"/>
              </a:rPr>
              <a:t>=</a:t>
            </a:r>
            <a:r>
              <a:rPr lang="en-IN" sz="2900" b="1" dirty="0" smtClean="0">
                <a:latin typeface="Times New Roman" pitchFamily="18" charset="0"/>
                <a:cs typeface="Times New Roman" pitchFamily="18" charset="0"/>
              </a:rPr>
              <a:t>	---------</a:t>
            </a:r>
          </a:p>
          <a:p>
            <a:pPr algn="just">
              <a:buNone/>
            </a:pPr>
            <a:r>
              <a:rPr lang="en-IN" sz="2900" b="1" dirty="0" smtClean="0">
                <a:latin typeface="Times New Roman" pitchFamily="18" charset="0"/>
                <a:cs typeface="Times New Roman" pitchFamily="18" charset="0"/>
              </a:rPr>
              <a:t>	 		∑ p</a:t>
            </a:r>
            <a:r>
              <a:rPr lang="en-IN" sz="2900" b="1" baseline="-25000" dirty="0" smtClean="0">
                <a:latin typeface="Times New Roman" pitchFamily="18" charset="0"/>
                <a:cs typeface="Times New Roman" pitchFamily="18" charset="0"/>
              </a:rPr>
              <a:t>0 </a:t>
            </a:r>
            <a:r>
              <a:rPr lang="en-IN" sz="2900" b="1" dirty="0" smtClean="0">
                <a:latin typeface="Times New Roman" pitchFamily="18" charset="0"/>
                <a:cs typeface="Times New Roman" pitchFamily="18" charset="0"/>
              </a:rPr>
              <a:t>q</a:t>
            </a:r>
            <a:r>
              <a:rPr lang="en-IN" sz="2900" b="1" baseline="-25000" dirty="0" smtClean="0">
                <a:latin typeface="Times New Roman" pitchFamily="18" charset="0"/>
                <a:cs typeface="Times New Roman" pitchFamily="18" charset="0"/>
              </a:rPr>
              <a:t>0</a:t>
            </a:r>
            <a:endParaRPr lang="en-IN" sz="2900" b="1" dirty="0" smtClean="0">
              <a:solidFill>
                <a:schemeClr val="accent1">
                  <a:lumMod val="75000"/>
                </a:schemeClr>
              </a:solidFill>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ctr">
              <a:buNone/>
            </a:pPr>
            <a:r>
              <a:rPr lang="en-IN" sz="3600" dirty="0" smtClean="0">
                <a:solidFill>
                  <a:schemeClr val="accent1">
                    <a:lumMod val="75000"/>
                  </a:schemeClr>
                </a:solidFill>
                <a:latin typeface="Times New Roman" pitchFamily="18" charset="0"/>
                <a:cs typeface="Times New Roman" pitchFamily="18" charset="0"/>
              </a:rPr>
              <a:t>The fisher’s Formula does satisfied the FRT.</a:t>
            </a:r>
            <a:endParaRPr lang="en-IN" sz="4600" dirty="0" smtClean="0">
              <a:solidFill>
                <a:schemeClr val="accent1">
                  <a:lumMod val="7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31640" y="2492896"/>
            <a:ext cx="648072" cy="1008112"/>
          </a:xfrm>
          <a:prstGeom prst="rect">
            <a:avLst/>
          </a:prstGeom>
          <a:noFill/>
        </p:spPr>
      </p:pic>
      <p:pic>
        <p:nvPicPr>
          <p:cNvPr id="8"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59632" y="3645024"/>
            <a:ext cx="648072" cy="100811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70000" lnSpcReduction="20000"/>
          </a:bodyPr>
          <a:lstStyle/>
          <a:p>
            <a:r>
              <a:rPr lang="en-IN" dirty="0" smtClean="0">
                <a:latin typeface="Aharoni" pitchFamily="2" charset="-79"/>
                <a:cs typeface="Aharoni" pitchFamily="2" charset="-79"/>
              </a:rPr>
              <a:t>Factor Reversal Test – FRT</a:t>
            </a:r>
          </a:p>
          <a:p>
            <a:pPr algn="ctr">
              <a:buNone/>
            </a:pPr>
            <a:r>
              <a:rPr lang="en-IN" sz="2900" dirty="0" smtClean="0">
                <a:latin typeface="Times New Roman" pitchFamily="18" charset="0"/>
                <a:cs typeface="Times New Roman" pitchFamily="18" charset="0"/>
              </a:rPr>
              <a:t>	</a:t>
            </a:r>
            <a:r>
              <a:rPr lang="en-IN" sz="2900" dirty="0" smtClean="0">
                <a:solidFill>
                  <a:srgbClr val="002060"/>
                </a:solidFill>
                <a:latin typeface="Times New Roman" pitchFamily="18" charset="0"/>
                <a:cs typeface="Times New Roman" pitchFamily="18" charset="0"/>
              </a:rPr>
              <a:t> </a:t>
            </a:r>
            <a:r>
              <a:rPr lang="en-IN" sz="3800" dirty="0" err="1" smtClean="0">
                <a:solidFill>
                  <a:schemeClr val="accent1">
                    <a:lumMod val="75000"/>
                  </a:schemeClr>
                </a:solidFill>
                <a:latin typeface="Times New Roman" pitchFamily="18" charset="0"/>
                <a:cs typeface="Times New Roman" pitchFamily="18" charset="0"/>
              </a:rPr>
              <a:t>Dorbish</a:t>
            </a:r>
            <a:r>
              <a:rPr lang="en-IN" sz="3800" dirty="0" smtClean="0">
                <a:solidFill>
                  <a:schemeClr val="accent1">
                    <a:lumMod val="75000"/>
                  </a:schemeClr>
                </a:solidFill>
                <a:latin typeface="Times New Roman" pitchFamily="18" charset="0"/>
                <a:cs typeface="Times New Roman" pitchFamily="18" charset="0"/>
              </a:rPr>
              <a:t> and </a:t>
            </a:r>
            <a:r>
              <a:rPr lang="en-IN" sz="3800" dirty="0" err="1" smtClean="0">
                <a:solidFill>
                  <a:schemeClr val="accent1">
                    <a:lumMod val="75000"/>
                  </a:schemeClr>
                </a:solidFill>
                <a:latin typeface="Times New Roman" pitchFamily="18" charset="0"/>
                <a:cs typeface="Times New Roman" pitchFamily="18" charset="0"/>
              </a:rPr>
              <a:t>Bowley’s</a:t>
            </a:r>
            <a:r>
              <a:rPr lang="en-IN" sz="3800" dirty="0" smtClean="0">
                <a:solidFill>
                  <a:schemeClr val="accent1">
                    <a:lumMod val="75000"/>
                  </a:schemeClr>
                </a:solidFill>
                <a:latin typeface="Times New Roman" pitchFamily="18" charset="0"/>
                <a:cs typeface="Times New Roman" pitchFamily="18" charset="0"/>
              </a:rPr>
              <a:t> </a:t>
            </a:r>
            <a:r>
              <a:rPr lang="en-IN" sz="3800" dirty="0" smtClean="0">
                <a:solidFill>
                  <a:schemeClr val="accent1">
                    <a:lumMod val="75000"/>
                  </a:schemeClr>
                </a:solidFill>
                <a:latin typeface="Times New Roman" pitchFamily="18" charset="0"/>
                <a:cs typeface="Times New Roman" pitchFamily="18" charset="0"/>
              </a:rPr>
              <a:t>formula</a:t>
            </a:r>
            <a:endParaRPr lang="en-IN" sz="2900" dirty="0" smtClean="0">
              <a:solidFill>
                <a:schemeClr val="accent1">
                  <a:lumMod val="75000"/>
                </a:schemeClr>
              </a:solidFill>
              <a:latin typeface="Times New Roman" pitchFamily="18" charset="0"/>
              <a:cs typeface="Times New Roman" pitchFamily="18" charset="0"/>
            </a:endParaRPr>
          </a:p>
          <a:p>
            <a:pPr algn="ctr">
              <a:buNone/>
            </a:pPr>
            <a:endParaRPr lang="en-IN" sz="2900" dirty="0" smtClean="0">
              <a:solidFill>
                <a:schemeClr val="accent1">
                  <a:lumMod val="75000"/>
                </a:schemeClr>
              </a:solidFill>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1</a:t>
            </a:r>
            <a:r>
              <a:rPr lang="en-IN" sz="2900" dirty="0" smtClean="0">
                <a:latin typeface="Times New Roman" pitchFamily="18" charset="0"/>
                <a:cs typeface="Times New Roman" pitchFamily="18" charset="0"/>
              </a:rPr>
              <a:t> q</a:t>
            </a:r>
            <a:r>
              <a:rPr lang="en-IN" sz="2900" baseline="-25000" dirty="0" smtClean="0">
                <a:latin typeface="Times New Roman" pitchFamily="18" charset="0"/>
                <a:cs typeface="Times New Roman" pitchFamily="18" charset="0"/>
              </a:rPr>
              <a:t>0             </a:t>
            </a:r>
            <a:r>
              <a:rPr lang="en-IN" sz="2900" dirty="0" smtClean="0">
                <a:latin typeface="Times New Roman" pitchFamily="18" charset="0"/>
                <a:cs typeface="Times New Roman" pitchFamily="18" charset="0"/>
              </a:rPr>
              <a:t>∑ p</a:t>
            </a:r>
            <a:r>
              <a:rPr lang="en-IN" sz="2900" baseline="-25000" dirty="0" smtClean="0">
                <a:latin typeface="Times New Roman" pitchFamily="18" charset="0"/>
                <a:cs typeface="Times New Roman" pitchFamily="18" charset="0"/>
              </a:rPr>
              <a:t>1</a:t>
            </a:r>
            <a:r>
              <a:rPr lang="en-IN" sz="2900" dirty="0" smtClean="0">
                <a:latin typeface="Times New Roman" pitchFamily="18" charset="0"/>
                <a:cs typeface="Times New Roman" pitchFamily="18" charset="0"/>
              </a:rPr>
              <a:t> q</a:t>
            </a:r>
            <a:r>
              <a:rPr lang="en-IN" sz="2900" baseline="-25000" dirty="0" smtClean="0">
                <a:latin typeface="Times New Roman" pitchFamily="18" charset="0"/>
                <a:cs typeface="Times New Roman" pitchFamily="18" charset="0"/>
              </a:rPr>
              <a:t>1</a:t>
            </a:r>
            <a:endParaRPr lang="en-IN" sz="29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P</a:t>
            </a:r>
            <a:r>
              <a:rPr lang="en-IN" sz="2900" baseline="-25000" dirty="0" smtClean="0">
                <a:latin typeface="Times New Roman" pitchFamily="18" charset="0"/>
                <a:cs typeface="Times New Roman" pitchFamily="18" charset="0"/>
              </a:rPr>
              <a:t>01</a:t>
            </a:r>
            <a:r>
              <a:rPr lang="en-IN" sz="2900" dirty="0" smtClean="0">
                <a:latin typeface="Times New Roman" pitchFamily="18" charset="0"/>
                <a:cs typeface="Times New Roman" pitchFamily="18" charset="0"/>
              </a:rPr>
              <a:t>  = 	</a:t>
            </a:r>
            <a:r>
              <a:rPr lang="en-IN" sz="2900" dirty="0" smtClean="0">
                <a:latin typeface="Times New Roman" pitchFamily="18" charset="0"/>
                <a:cs typeface="Times New Roman" pitchFamily="18" charset="0"/>
              </a:rPr>
              <a:t>	---------  </a:t>
            </a:r>
            <a:r>
              <a:rPr lang="en-IN" sz="2900" dirty="0" smtClean="0">
                <a:latin typeface="Times New Roman" pitchFamily="18" charset="0"/>
                <a:cs typeface="Times New Roman" pitchFamily="18" charset="0"/>
              </a:rPr>
              <a:t>+     ----------	</a:t>
            </a:r>
          </a:p>
          <a:p>
            <a:pPr algn="just">
              <a:buNone/>
            </a:pP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p</a:t>
            </a:r>
            <a:r>
              <a:rPr lang="en-IN" sz="2900" baseline="-25000" dirty="0" smtClean="0">
                <a:latin typeface="Times New Roman" pitchFamily="18" charset="0"/>
                <a:cs typeface="Times New Roman" pitchFamily="18" charset="0"/>
              </a:rPr>
              <a:t>0 </a:t>
            </a:r>
            <a:r>
              <a:rPr lang="en-IN" sz="2900" dirty="0" smtClean="0">
                <a:latin typeface="Times New Roman" pitchFamily="18" charset="0"/>
                <a:cs typeface="Times New Roman" pitchFamily="18" charset="0"/>
              </a:rPr>
              <a:t>q</a:t>
            </a:r>
            <a:r>
              <a:rPr lang="en-IN" sz="2900" baseline="-25000" dirty="0" smtClean="0">
                <a:latin typeface="Times New Roman" pitchFamily="18" charset="0"/>
                <a:cs typeface="Times New Roman" pitchFamily="18" charset="0"/>
              </a:rPr>
              <a:t>0</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p</a:t>
            </a:r>
            <a:r>
              <a:rPr lang="en-IN" sz="2900" baseline="-25000" dirty="0" smtClean="0">
                <a:latin typeface="Times New Roman" pitchFamily="18" charset="0"/>
                <a:cs typeface="Times New Roman" pitchFamily="18" charset="0"/>
              </a:rPr>
              <a:t>0 </a:t>
            </a:r>
            <a:r>
              <a:rPr lang="en-IN" sz="2900" dirty="0" smtClean="0">
                <a:latin typeface="Times New Roman" pitchFamily="18" charset="0"/>
                <a:cs typeface="Times New Roman" pitchFamily="18" charset="0"/>
              </a:rPr>
              <a:t>q</a:t>
            </a:r>
            <a:r>
              <a:rPr lang="en-IN" sz="2900" baseline="-25000" dirty="0" smtClean="0">
                <a:latin typeface="Times New Roman" pitchFamily="18" charset="0"/>
                <a:cs typeface="Times New Roman" pitchFamily="18" charset="0"/>
              </a:rPr>
              <a:t>1</a:t>
            </a:r>
          </a:p>
          <a:p>
            <a:pPr algn="just">
              <a:buNone/>
            </a:pPr>
            <a:r>
              <a:rPr lang="en-IN" sz="2900" baseline="-25000" dirty="0" smtClean="0">
                <a:latin typeface="Times New Roman" pitchFamily="18" charset="0"/>
                <a:cs typeface="Times New Roman" pitchFamily="18" charset="0"/>
              </a:rPr>
              <a:t>		</a:t>
            </a:r>
            <a:r>
              <a:rPr lang="en-IN" sz="2900" baseline="-25000" dirty="0" smtClean="0">
                <a:latin typeface="Times New Roman" pitchFamily="18" charset="0"/>
                <a:cs typeface="Times New Roman" pitchFamily="18" charset="0"/>
              </a:rPr>
              <a:t>	_____________________________</a:t>
            </a:r>
          </a:p>
          <a:p>
            <a:pPr algn="just">
              <a:buNone/>
            </a:pPr>
            <a:r>
              <a:rPr lang="en-IN" sz="2900" dirty="0" smtClean="0">
                <a:latin typeface="Times New Roman" pitchFamily="18" charset="0"/>
                <a:cs typeface="Times New Roman" pitchFamily="18" charset="0"/>
              </a:rPr>
              <a:t>		</a:t>
            </a:r>
            <a:endParaRPr lang="en-IN" sz="2900" baseline="-25000" dirty="0" smtClean="0">
              <a:latin typeface="Times New Roman" pitchFamily="18" charset="0"/>
              <a:cs typeface="Times New Roman" pitchFamily="18" charset="0"/>
            </a:endParaRPr>
          </a:p>
          <a:p>
            <a:pPr algn="just">
              <a:buNone/>
            </a:pP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a:t>
            </a:r>
            <a:r>
              <a:rPr lang="en-IN" sz="2900" dirty="0" smtClean="0">
                <a:latin typeface="Times New Roman" pitchFamily="18" charset="0"/>
                <a:cs typeface="Times New Roman" pitchFamily="18" charset="0"/>
              </a:rPr>
              <a:t>			2</a:t>
            </a:r>
          </a:p>
          <a:p>
            <a:pPr algn="just">
              <a:buNone/>
            </a:pPr>
            <a:endParaRPr lang="en-IN" sz="29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	</a:t>
            </a: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endParaRPr lang="en-IN" sz="2400" baseline="-25000" dirty="0" smtClean="0">
              <a:latin typeface="Times New Roman" pitchFamily="18" charset="0"/>
              <a:cs typeface="Times New Roman" pitchFamily="18" charset="0"/>
            </a:endParaRPr>
          </a:p>
          <a:p>
            <a:pPr algn="just">
              <a:buNone/>
            </a:pPr>
            <a:r>
              <a:rPr lang="en-IN" sz="2400" baseline="-25000" dirty="0" smtClean="0">
                <a:latin typeface="Times New Roman" pitchFamily="18" charset="0"/>
                <a:cs typeface="Times New Roman" pitchFamily="18" charset="0"/>
              </a:rPr>
              <a:t>			_____________________________</a:t>
            </a:r>
          </a:p>
          <a:p>
            <a:pPr algn="just">
              <a:buNone/>
            </a:pPr>
            <a:r>
              <a:rPr lang="en-IN" sz="2400" dirty="0" smtClean="0">
                <a:latin typeface="Times New Roman" pitchFamily="18" charset="0"/>
                <a:cs typeface="Times New Roman" pitchFamily="18" charset="0"/>
              </a:rPr>
              <a:t>		</a:t>
            </a:r>
            <a:endParaRPr lang="en-IN" sz="2400" baseline="-250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2</a:t>
            </a:r>
          </a:p>
          <a:p>
            <a:pPr algn="just">
              <a:buNone/>
            </a:pPr>
            <a:r>
              <a:rPr lang="en-IN" sz="2000" dirty="0" smtClean="0">
                <a:latin typeface="Times New Roman" pitchFamily="18" charset="0"/>
                <a:cs typeface="Times New Roman" pitchFamily="18" charset="0"/>
              </a:rPr>
              <a:t>	</a:t>
            </a:r>
          </a:p>
          <a:p>
            <a:pPr algn="just">
              <a:buNone/>
            </a:pPr>
            <a:r>
              <a:rPr lang="en-IN" sz="3400" b="1" dirty="0" smtClean="0">
                <a:latin typeface="Times New Roman" pitchFamily="18" charset="0"/>
                <a:cs typeface="Times New Roman" pitchFamily="18" charset="0"/>
              </a:rPr>
              <a:t>			∑ p</a:t>
            </a:r>
            <a:r>
              <a:rPr lang="en-IN" sz="3400" b="1" baseline="-25000" dirty="0" smtClean="0">
                <a:latin typeface="Times New Roman" pitchFamily="18" charset="0"/>
                <a:cs typeface="Times New Roman" pitchFamily="18" charset="0"/>
              </a:rPr>
              <a:t>1</a:t>
            </a:r>
            <a:r>
              <a:rPr lang="en-IN" sz="3400" b="1" dirty="0" smtClean="0">
                <a:latin typeface="Times New Roman" pitchFamily="18" charset="0"/>
                <a:cs typeface="Times New Roman" pitchFamily="18" charset="0"/>
              </a:rPr>
              <a:t> q</a:t>
            </a:r>
            <a:r>
              <a:rPr lang="en-IN" sz="3400" b="1" baseline="-25000" dirty="0" smtClean="0">
                <a:latin typeface="Times New Roman" pitchFamily="18" charset="0"/>
                <a:cs typeface="Times New Roman" pitchFamily="18" charset="0"/>
              </a:rPr>
              <a:t>1</a:t>
            </a:r>
            <a:endParaRPr lang="en-IN" sz="3400" b="1" dirty="0" smtClean="0">
              <a:latin typeface="Times New Roman" pitchFamily="18" charset="0"/>
              <a:cs typeface="Times New Roman" pitchFamily="18" charset="0"/>
            </a:endParaRPr>
          </a:p>
          <a:p>
            <a:pPr algn="just">
              <a:buNone/>
            </a:pPr>
            <a:r>
              <a:rPr lang="en-IN" sz="3400" b="1" dirty="0" smtClean="0">
                <a:latin typeface="Times New Roman" pitchFamily="18" charset="0"/>
                <a:cs typeface="Times New Roman" pitchFamily="18" charset="0"/>
              </a:rPr>
              <a:t> P</a:t>
            </a:r>
            <a:r>
              <a:rPr lang="en-IN" sz="3400" b="1" baseline="-25000" dirty="0" smtClean="0">
                <a:latin typeface="Times New Roman" pitchFamily="18" charset="0"/>
                <a:cs typeface="Times New Roman" pitchFamily="18" charset="0"/>
              </a:rPr>
              <a:t>01</a:t>
            </a:r>
            <a:r>
              <a:rPr lang="en-IN" sz="3400" b="1" dirty="0" smtClean="0">
                <a:latin typeface="Times New Roman" pitchFamily="18" charset="0"/>
                <a:cs typeface="Times New Roman" pitchFamily="18" charset="0"/>
              </a:rPr>
              <a:t> X  Q</a:t>
            </a:r>
            <a:r>
              <a:rPr lang="en-IN" sz="3400" b="1" baseline="-25000" dirty="0" smtClean="0">
                <a:latin typeface="Times New Roman" pitchFamily="18" charset="0"/>
                <a:cs typeface="Times New Roman" pitchFamily="18" charset="0"/>
              </a:rPr>
              <a:t>01 </a:t>
            </a:r>
            <a:r>
              <a:rPr lang="en-IN" sz="3400" b="1" dirty="0" smtClean="0">
                <a:latin typeface="Times New Roman" pitchFamily="18" charset="0"/>
                <a:cs typeface="Times New Roman" pitchFamily="18" charset="0"/>
              </a:rPr>
              <a:t> ≠	---------</a:t>
            </a:r>
          </a:p>
          <a:p>
            <a:pPr algn="just">
              <a:buNone/>
            </a:pPr>
            <a:r>
              <a:rPr lang="en-IN" sz="2000" dirty="0" smtClean="0">
                <a:latin typeface="Times New Roman" pitchFamily="18" charset="0"/>
                <a:cs typeface="Times New Roman" pitchFamily="18" charset="0"/>
              </a:rPr>
              <a:t>	 		</a:t>
            </a:r>
            <a:r>
              <a:rPr lang="en-IN" sz="3400" b="1" dirty="0" smtClean="0">
                <a:latin typeface="Times New Roman" pitchFamily="18" charset="0"/>
                <a:cs typeface="Times New Roman" pitchFamily="18" charset="0"/>
              </a:rPr>
              <a:t>∑ p</a:t>
            </a:r>
            <a:r>
              <a:rPr lang="en-IN" sz="3400" b="1" baseline="-25000" dirty="0" smtClean="0">
                <a:latin typeface="Times New Roman" pitchFamily="18" charset="0"/>
                <a:cs typeface="Times New Roman" pitchFamily="18" charset="0"/>
              </a:rPr>
              <a:t>0 </a:t>
            </a:r>
            <a:r>
              <a:rPr lang="en-IN" sz="3400" b="1" dirty="0" smtClean="0">
                <a:latin typeface="Times New Roman" pitchFamily="18" charset="0"/>
                <a:cs typeface="Times New Roman" pitchFamily="18" charset="0"/>
              </a:rPr>
              <a:t>q</a:t>
            </a:r>
            <a:r>
              <a:rPr lang="en-IN" sz="3400" b="1" baseline="-25000" dirty="0" smtClean="0">
                <a:latin typeface="Times New Roman" pitchFamily="18" charset="0"/>
                <a:cs typeface="Times New Roman" pitchFamily="18" charset="0"/>
              </a:rPr>
              <a:t>0</a:t>
            </a:r>
            <a:r>
              <a:rPr lang="en-IN" sz="3800" b="1" dirty="0" smtClean="0">
                <a:latin typeface="Times New Roman" pitchFamily="18" charset="0"/>
                <a:cs typeface="Times New Roman" pitchFamily="18" charset="0"/>
              </a:rPr>
              <a:t>	</a:t>
            </a:r>
            <a:r>
              <a:rPr lang="en-IN" sz="3800" b="1" dirty="0" smtClean="0">
                <a:latin typeface="Times New Roman" pitchFamily="18" charset="0"/>
                <a:cs typeface="Times New Roman" pitchFamily="18" charset="0"/>
              </a:rPr>
              <a:t>		</a:t>
            </a:r>
            <a:endParaRPr lang="en-IN" sz="3800" b="1" baseline="-25000" dirty="0" smtClean="0">
              <a:latin typeface="Times New Roman" pitchFamily="18" charset="0"/>
              <a:cs typeface="Times New Roman" pitchFamily="18" charset="0"/>
            </a:endParaRPr>
          </a:p>
          <a:p>
            <a:pPr algn="just">
              <a:buNone/>
            </a:pPr>
            <a:endParaRPr lang="en-IN" sz="2600" baseline="-25000" dirty="0" smtClean="0">
              <a:latin typeface="Times New Roman" pitchFamily="18" charset="0"/>
              <a:cs typeface="Times New Roman" pitchFamily="18" charset="0"/>
            </a:endParaRPr>
          </a:p>
          <a:p>
            <a:pPr algn="ctr">
              <a:buNone/>
            </a:pPr>
            <a:r>
              <a:rPr lang="en-IN" sz="3600" dirty="0" smtClean="0">
                <a:solidFill>
                  <a:schemeClr val="accent1">
                    <a:lumMod val="75000"/>
                  </a:schemeClr>
                </a:solidFill>
                <a:latin typeface="Times New Roman" pitchFamily="18" charset="0"/>
                <a:cs typeface="Times New Roman" pitchFamily="18" charset="0"/>
              </a:rPr>
              <a:t>The </a:t>
            </a:r>
            <a:r>
              <a:rPr lang="en-IN" sz="3600" dirty="0" smtClean="0">
                <a:solidFill>
                  <a:srgbClr val="002060"/>
                </a:solidFill>
                <a:latin typeface="Times New Roman" pitchFamily="18" charset="0"/>
                <a:cs typeface="Times New Roman" pitchFamily="18" charset="0"/>
              </a:rPr>
              <a:t> </a:t>
            </a:r>
            <a:r>
              <a:rPr lang="en-IN" sz="3600" dirty="0" err="1" smtClean="0">
                <a:solidFill>
                  <a:schemeClr val="accent1">
                    <a:lumMod val="75000"/>
                  </a:schemeClr>
                </a:solidFill>
                <a:latin typeface="Times New Roman" pitchFamily="18" charset="0"/>
                <a:cs typeface="Times New Roman" pitchFamily="18" charset="0"/>
              </a:rPr>
              <a:t>Dorbish</a:t>
            </a:r>
            <a:r>
              <a:rPr lang="en-IN" sz="3600" dirty="0" smtClean="0">
                <a:solidFill>
                  <a:schemeClr val="accent1">
                    <a:lumMod val="75000"/>
                  </a:schemeClr>
                </a:solidFill>
                <a:latin typeface="Times New Roman" pitchFamily="18" charset="0"/>
                <a:cs typeface="Times New Roman" pitchFamily="18" charset="0"/>
              </a:rPr>
              <a:t> and </a:t>
            </a:r>
            <a:r>
              <a:rPr lang="en-IN" sz="3600" dirty="0" err="1" smtClean="0">
                <a:solidFill>
                  <a:schemeClr val="accent1">
                    <a:lumMod val="75000"/>
                  </a:schemeClr>
                </a:solidFill>
                <a:latin typeface="Times New Roman" pitchFamily="18" charset="0"/>
                <a:cs typeface="Times New Roman" pitchFamily="18" charset="0"/>
              </a:rPr>
              <a:t>Bowley’s</a:t>
            </a:r>
            <a:r>
              <a:rPr lang="en-IN" sz="3600" dirty="0" smtClean="0">
                <a:solidFill>
                  <a:schemeClr val="accent1">
                    <a:lumMod val="75000"/>
                  </a:schemeClr>
                </a:solidFill>
                <a:latin typeface="Times New Roman" pitchFamily="18" charset="0"/>
                <a:cs typeface="Times New Roman" pitchFamily="18" charset="0"/>
              </a:rPr>
              <a:t> </a:t>
            </a:r>
            <a:r>
              <a:rPr lang="en-IN" sz="3600" dirty="0" smtClean="0">
                <a:solidFill>
                  <a:schemeClr val="accent1">
                    <a:lumMod val="75000"/>
                  </a:schemeClr>
                </a:solidFill>
                <a:latin typeface="Times New Roman" pitchFamily="18" charset="0"/>
                <a:cs typeface="Times New Roman" pitchFamily="18" charset="0"/>
              </a:rPr>
              <a:t> Formula does not satisfied the FRT.</a:t>
            </a:r>
            <a:endParaRPr lang="en-IN" sz="4600"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fontScale="92500" lnSpcReduction="20000"/>
          </a:bodyPr>
          <a:lstStyle/>
          <a:p>
            <a:r>
              <a:rPr lang="en-IN" dirty="0" smtClean="0">
                <a:latin typeface="Aharoni" pitchFamily="2" charset="-79"/>
                <a:cs typeface="Aharoni" pitchFamily="2" charset="-79"/>
              </a:rPr>
              <a:t>Factor Reversal Test – FRT</a:t>
            </a:r>
          </a:p>
          <a:p>
            <a:pPr algn="ctr">
              <a:buNone/>
            </a:pPr>
            <a:r>
              <a:rPr lang="en-IN" sz="2900" dirty="0" smtClean="0">
                <a:latin typeface="Times New Roman" pitchFamily="18" charset="0"/>
                <a:cs typeface="Times New Roman" pitchFamily="18" charset="0"/>
              </a:rPr>
              <a:t>	</a:t>
            </a:r>
            <a:r>
              <a:rPr lang="en-IN" sz="2900" dirty="0" smtClean="0">
                <a:solidFill>
                  <a:srgbClr val="002060"/>
                </a:solidFill>
                <a:latin typeface="Times New Roman" pitchFamily="18" charset="0"/>
                <a:cs typeface="Times New Roman" pitchFamily="18" charset="0"/>
              </a:rPr>
              <a:t> </a:t>
            </a:r>
            <a:r>
              <a:rPr lang="en-IN" sz="3000" dirty="0" smtClean="0">
                <a:solidFill>
                  <a:schemeClr val="accent1">
                    <a:lumMod val="75000"/>
                  </a:schemeClr>
                </a:solidFill>
                <a:latin typeface="Times New Roman" pitchFamily="18" charset="0"/>
                <a:cs typeface="Times New Roman" pitchFamily="18" charset="0"/>
              </a:rPr>
              <a:t>Marshall- </a:t>
            </a:r>
            <a:r>
              <a:rPr lang="en-IN" sz="3000" dirty="0" err="1" smtClean="0">
                <a:solidFill>
                  <a:schemeClr val="accent1">
                    <a:lumMod val="75000"/>
                  </a:schemeClr>
                </a:solidFill>
                <a:latin typeface="Times New Roman" pitchFamily="18" charset="0"/>
                <a:cs typeface="Times New Roman" pitchFamily="18" charset="0"/>
              </a:rPr>
              <a:t>Edgeworth’s</a:t>
            </a:r>
            <a:r>
              <a:rPr lang="en-IN" sz="3000" dirty="0" smtClean="0">
                <a:solidFill>
                  <a:schemeClr val="accent1">
                    <a:lumMod val="75000"/>
                  </a:schemeClr>
                </a:solidFill>
                <a:latin typeface="Times New Roman" pitchFamily="18" charset="0"/>
                <a:cs typeface="Times New Roman" pitchFamily="18" charset="0"/>
              </a:rPr>
              <a:t> formula</a:t>
            </a:r>
            <a:endParaRPr lang="en-IN" sz="2900" dirty="0" smtClean="0">
              <a:solidFill>
                <a:schemeClr val="accent1">
                  <a:lumMod val="75000"/>
                </a:schemeClr>
              </a:solidFill>
              <a:latin typeface="Times New Roman" pitchFamily="18" charset="0"/>
              <a:cs typeface="Times New Roman" pitchFamily="18" charset="0"/>
            </a:endParaRPr>
          </a:p>
          <a:p>
            <a:pPr algn="ctr">
              <a:buNone/>
            </a:pPr>
            <a:endParaRPr lang="en-IN" sz="29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 </a:t>
            </a:r>
            <a:r>
              <a:rPr lang="en-IN" sz="2400" baseline="-250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r>
              <a:rPr lang="en-IN" sz="2400" baseline="-250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X   100</a:t>
            </a: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p>
          <a:p>
            <a:pPr algn="just">
              <a:buNone/>
            </a:pP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a:t>
            </a:r>
            <a:r>
              <a:rPr lang="en-IN" sz="2400" baseline="-250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p</a:t>
            </a:r>
            <a:r>
              <a:rPr lang="en-IN" sz="2400" baseline="-25000" dirty="0" smtClean="0">
                <a:latin typeface="Times New Roman" pitchFamily="18" charset="0"/>
                <a:cs typeface="Times New Roman" pitchFamily="18" charset="0"/>
              </a:rPr>
              <a:t>1</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Q</a:t>
            </a:r>
            <a:r>
              <a:rPr lang="en-IN" sz="2400" baseline="-25000" dirty="0" smtClean="0">
                <a:latin typeface="Times New Roman" pitchFamily="18" charset="0"/>
                <a:cs typeface="Times New Roman" pitchFamily="18" charset="0"/>
              </a:rPr>
              <a:t>01</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r>
              <a:rPr lang="en-IN" sz="2400" dirty="0" smtClean="0">
                <a:latin typeface="Times New Roman" pitchFamily="18" charset="0"/>
                <a:cs typeface="Times New Roman" pitchFamily="18" charset="0"/>
              </a:rPr>
              <a:t>	  X   100</a:t>
            </a:r>
          </a:p>
          <a:p>
            <a:pPr algn="just">
              <a:buNone/>
            </a:pP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0</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 </a:t>
            </a:r>
            <a:r>
              <a:rPr lang="en-IN" sz="2400" dirty="0" smtClean="0">
                <a:latin typeface="Times New Roman" pitchFamily="18" charset="0"/>
                <a:cs typeface="Times New Roman" pitchFamily="18" charset="0"/>
              </a:rPr>
              <a:t>q</a:t>
            </a:r>
            <a:r>
              <a:rPr lang="en-IN" sz="2400" baseline="-25000" dirty="0" smtClean="0">
                <a:latin typeface="Times New Roman" pitchFamily="18" charset="0"/>
                <a:cs typeface="Times New Roman" pitchFamily="18" charset="0"/>
              </a:rPr>
              <a:t>0 </a:t>
            </a:r>
            <a:r>
              <a:rPr lang="en-IN" sz="2400" dirty="0" smtClean="0">
                <a:latin typeface="Times New Roman" pitchFamily="18" charset="0"/>
                <a:cs typeface="Times New Roman" pitchFamily="18" charset="0"/>
              </a:rPr>
              <a:t>p</a:t>
            </a:r>
            <a:r>
              <a:rPr lang="en-IN" sz="2400" baseline="-25000" dirty="0" smtClean="0">
                <a:latin typeface="Times New Roman" pitchFamily="18" charset="0"/>
                <a:cs typeface="Times New Roman" pitchFamily="18" charset="0"/>
              </a:rPr>
              <a:t>1</a:t>
            </a:r>
            <a:endParaRPr lang="en-IN" sz="2400" baseline="-250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r>
              <a:rPr lang="en-IN" sz="2400" b="1" dirty="0" smtClean="0">
                <a:latin typeface="Times New Roman" pitchFamily="18" charset="0"/>
                <a:cs typeface="Times New Roman" pitchFamily="18" charset="0"/>
              </a:rPr>
              <a:t>			∑ </a:t>
            </a:r>
            <a:r>
              <a:rPr lang="en-IN" sz="2400" b="1" dirty="0" smtClean="0">
                <a:latin typeface="Times New Roman" pitchFamily="18" charset="0"/>
                <a:cs typeface="Times New Roman" pitchFamily="18" charset="0"/>
              </a:rPr>
              <a:t>p</a:t>
            </a:r>
            <a:r>
              <a:rPr lang="en-IN" sz="2400" b="1" baseline="-25000" dirty="0" smtClean="0">
                <a:latin typeface="Times New Roman" pitchFamily="18" charset="0"/>
                <a:cs typeface="Times New Roman" pitchFamily="18" charset="0"/>
              </a:rPr>
              <a:t>1</a:t>
            </a:r>
            <a:r>
              <a:rPr lang="en-IN" sz="2400" b="1" dirty="0" smtClean="0">
                <a:latin typeface="Times New Roman" pitchFamily="18" charset="0"/>
                <a:cs typeface="Times New Roman" pitchFamily="18" charset="0"/>
              </a:rPr>
              <a:t> q</a:t>
            </a:r>
            <a:r>
              <a:rPr lang="en-IN" sz="2400" b="1" baseline="-25000" dirty="0" smtClean="0">
                <a:latin typeface="Times New Roman" pitchFamily="18" charset="0"/>
                <a:cs typeface="Times New Roman" pitchFamily="18" charset="0"/>
              </a:rPr>
              <a:t>1</a:t>
            </a:r>
            <a:endParaRPr lang="en-IN" sz="2400" b="1" dirty="0" smtClean="0">
              <a:latin typeface="Times New Roman" pitchFamily="18" charset="0"/>
              <a:cs typeface="Times New Roman" pitchFamily="18" charset="0"/>
            </a:endParaRPr>
          </a:p>
          <a:p>
            <a:pPr algn="just">
              <a:buNone/>
            </a:pPr>
            <a:r>
              <a:rPr lang="en-IN" sz="2400" b="1" dirty="0" smtClean="0">
                <a:latin typeface="Times New Roman" pitchFamily="18" charset="0"/>
                <a:cs typeface="Times New Roman" pitchFamily="18" charset="0"/>
              </a:rPr>
              <a:t> P</a:t>
            </a:r>
            <a:r>
              <a:rPr lang="en-IN" sz="2400" b="1" baseline="-25000" dirty="0" smtClean="0">
                <a:latin typeface="Times New Roman" pitchFamily="18" charset="0"/>
                <a:cs typeface="Times New Roman" pitchFamily="18" charset="0"/>
              </a:rPr>
              <a:t>01</a:t>
            </a:r>
            <a:r>
              <a:rPr lang="en-IN" sz="2400" b="1" dirty="0" smtClean="0">
                <a:latin typeface="Times New Roman" pitchFamily="18" charset="0"/>
                <a:cs typeface="Times New Roman" pitchFamily="18" charset="0"/>
              </a:rPr>
              <a:t> X  Q</a:t>
            </a:r>
            <a:r>
              <a:rPr lang="en-IN" sz="2400" b="1" baseline="-25000" dirty="0" smtClean="0">
                <a:latin typeface="Times New Roman" pitchFamily="18" charset="0"/>
                <a:cs typeface="Times New Roman" pitchFamily="18" charset="0"/>
              </a:rPr>
              <a:t>01 </a:t>
            </a:r>
            <a:r>
              <a:rPr lang="en-IN" sz="2400" b="1" dirty="0" smtClean="0">
                <a:latin typeface="Times New Roman" pitchFamily="18" charset="0"/>
                <a:cs typeface="Times New Roman" pitchFamily="18" charset="0"/>
              </a:rPr>
              <a:t> ≠	---------</a:t>
            </a:r>
          </a:p>
          <a:p>
            <a:pPr algn="just">
              <a:buNone/>
            </a:pPr>
            <a:r>
              <a:rPr lang="en-IN" sz="1400" dirty="0" smtClean="0">
                <a:latin typeface="Times New Roman" pitchFamily="18" charset="0"/>
                <a:cs typeface="Times New Roman" pitchFamily="18" charset="0"/>
              </a:rPr>
              <a:t>	 		</a:t>
            </a:r>
            <a:r>
              <a:rPr lang="en-IN" sz="2600" b="1" dirty="0" smtClean="0">
                <a:latin typeface="Times New Roman" pitchFamily="18" charset="0"/>
                <a:cs typeface="Times New Roman" pitchFamily="18" charset="0"/>
              </a:rPr>
              <a:t>∑ p</a:t>
            </a:r>
            <a:r>
              <a:rPr lang="en-IN" sz="2600" b="1" baseline="-25000" dirty="0" smtClean="0">
                <a:latin typeface="Times New Roman" pitchFamily="18" charset="0"/>
                <a:cs typeface="Times New Roman" pitchFamily="18" charset="0"/>
              </a:rPr>
              <a:t>0 </a:t>
            </a:r>
            <a:r>
              <a:rPr lang="en-IN" sz="2600" b="1" dirty="0" smtClean="0">
                <a:latin typeface="Times New Roman" pitchFamily="18" charset="0"/>
                <a:cs typeface="Times New Roman" pitchFamily="18" charset="0"/>
              </a:rPr>
              <a:t>q</a:t>
            </a:r>
            <a:r>
              <a:rPr lang="en-IN" sz="2600" b="1" baseline="-25000" dirty="0" smtClean="0">
                <a:latin typeface="Times New Roman" pitchFamily="18" charset="0"/>
                <a:cs typeface="Times New Roman" pitchFamily="18" charset="0"/>
              </a:rPr>
              <a:t>0</a:t>
            </a:r>
            <a:r>
              <a:rPr lang="en-IN" sz="28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endParaRPr lang="en-IN" sz="2400" baseline="-25000" dirty="0" smtClean="0">
              <a:latin typeface="Times New Roman" pitchFamily="18" charset="0"/>
              <a:cs typeface="Times New Roman" pitchFamily="18" charset="0"/>
            </a:endParaRPr>
          </a:p>
          <a:p>
            <a:pPr algn="just">
              <a:buNone/>
            </a:pPr>
            <a:endParaRPr lang="en-IN" sz="2400" baseline="-25000" dirty="0" smtClean="0">
              <a:latin typeface="Times New Roman" pitchFamily="18" charset="0"/>
              <a:cs typeface="Times New Roman" pitchFamily="18" charset="0"/>
            </a:endParaRPr>
          </a:p>
          <a:p>
            <a:pPr algn="ctr">
              <a:buNone/>
            </a:pPr>
            <a:r>
              <a:rPr lang="en-IN" sz="3000" dirty="0" smtClean="0">
                <a:solidFill>
                  <a:schemeClr val="accent1">
                    <a:lumMod val="75000"/>
                  </a:schemeClr>
                </a:solidFill>
                <a:latin typeface="Times New Roman" pitchFamily="18" charset="0"/>
                <a:cs typeface="Times New Roman" pitchFamily="18" charset="0"/>
              </a:rPr>
              <a:t>The </a:t>
            </a:r>
            <a:r>
              <a:rPr lang="en-IN" sz="3000" dirty="0" smtClean="0">
                <a:solidFill>
                  <a:schemeClr val="accent1">
                    <a:lumMod val="75000"/>
                  </a:schemeClr>
                </a:solidFill>
                <a:latin typeface="Times New Roman" pitchFamily="18" charset="0"/>
                <a:cs typeface="Times New Roman" pitchFamily="18" charset="0"/>
              </a:rPr>
              <a:t>Marshall- </a:t>
            </a:r>
            <a:r>
              <a:rPr lang="en-IN" sz="3000" dirty="0" err="1" smtClean="0">
                <a:solidFill>
                  <a:schemeClr val="accent1">
                    <a:lumMod val="75000"/>
                  </a:schemeClr>
                </a:solidFill>
                <a:latin typeface="Times New Roman" pitchFamily="18" charset="0"/>
                <a:cs typeface="Times New Roman" pitchFamily="18" charset="0"/>
              </a:rPr>
              <a:t>Edgeworth’s</a:t>
            </a:r>
            <a:r>
              <a:rPr lang="en-IN" sz="3000" dirty="0" smtClean="0">
                <a:solidFill>
                  <a:schemeClr val="accent1">
                    <a:lumMod val="75000"/>
                  </a:schemeClr>
                </a:solidFill>
                <a:latin typeface="Times New Roman" pitchFamily="18" charset="0"/>
                <a:cs typeface="Times New Roman" pitchFamily="18" charset="0"/>
              </a:rPr>
              <a:t> formula </a:t>
            </a:r>
            <a:r>
              <a:rPr lang="en-IN" sz="3000" dirty="0" smtClean="0">
                <a:solidFill>
                  <a:schemeClr val="accent1">
                    <a:lumMod val="75000"/>
                  </a:schemeClr>
                </a:solidFill>
                <a:latin typeface="Times New Roman" pitchFamily="18" charset="0"/>
                <a:cs typeface="Times New Roman" pitchFamily="18" charset="0"/>
              </a:rPr>
              <a:t>does not satisfied the FRT.</a:t>
            </a:r>
            <a:endParaRPr lang="en-IN" sz="3900" dirty="0" smtClean="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lnSpcReduction="10000"/>
          </a:bodyPr>
          <a:lstStyle/>
          <a:p>
            <a:endParaRPr lang="en-IN" dirty="0" smtClean="0">
              <a:latin typeface="Aharoni" pitchFamily="2" charset="-79"/>
              <a:cs typeface="Aharoni" pitchFamily="2" charset="-79"/>
            </a:endParaRPr>
          </a:p>
          <a:p>
            <a:r>
              <a:rPr lang="en-IN" dirty="0" smtClean="0">
                <a:latin typeface="Aharoni" pitchFamily="2" charset="-79"/>
                <a:cs typeface="Aharoni" pitchFamily="2" charset="-79"/>
              </a:rPr>
              <a:t>Circular Test</a:t>
            </a:r>
          </a:p>
          <a:p>
            <a:pPr algn="just">
              <a:buNone/>
            </a:pPr>
            <a:r>
              <a:rPr lang="en-IN" dirty="0" smtClean="0">
                <a:latin typeface="AR BLANCA" pitchFamily="2" charset="0"/>
                <a:cs typeface="Aharoni" pitchFamily="2" charset="-79"/>
              </a:rPr>
              <a:t>According to this test, </a:t>
            </a:r>
            <a:r>
              <a:rPr lang="en-IN" dirty="0" smtClean="0">
                <a:latin typeface="Times New Roman" pitchFamily="18" charset="0"/>
                <a:cs typeface="Times New Roman" pitchFamily="18" charset="0"/>
              </a:rPr>
              <a:t>if there are three time periods 0,1,2 and price index </a:t>
            </a:r>
            <a:r>
              <a:rPr lang="en-IN" dirty="0" err="1" smtClean="0">
                <a:latin typeface="Times New Roman" pitchFamily="18" charset="0"/>
                <a:cs typeface="Times New Roman" pitchFamily="18" charset="0"/>
              </a:rPr>
              <a:t>od</a:t>
            </a:r>
            <a:r>
              <a:rPr lang="en-IN" dirty="0" smtClean="0">
                <a:latin typeface="Times New Roman" pitchFamily="18" charset="0"/>
                <a:cs typeface="Times New Roman" pitchFamily="18" charset="0"/>
              </a:rPr>
              <a:t> period 1 relative to 0 (</a:t>
            </a:r>
            <a:r>
              <a:rPr lang="en-IN" b="1" dirty="0" smtClean="0">
                <a:latin typeface="Times New Roman" pitchFamily="18" charset="0"/>
                <a:cs typeface="Times New Roman" pitchFamily="18" charset="0"/>
              </a:rPr>
              <a:t>P</a:t>
            </a:r>
            <a:r>
              <a:rPr lang="en-IN" b="1" baseline="-25000" dirty="0" smtClean="0">
                <a:latin typeface="Times New Roman" pitchFamily="18" charset="0"/>
                <a:cs typeface="Times New Roman" pitchFamily="18" charset="0"/>
              </a:rPr>
              <a:t>01</a:t>
            </a:r>
            <a:r>
              <a:rPr lang="en-IN" dirty="0" smtClean="0">
                <a:latin typeface="Times New Roman" pitchFamily="18" charset="0"/>
                <a:cs typeface="Times New Roman" pitchFamily="18" charset="0"/>
              </a:rPr>
              <a:t>), price index of period 2 relative to period 1 (</a:t>
            </a:r>
            <a:r>
              <a:rPr lang="en-IN" b="1" dirty="0" smtClean="0">
                <a:latin typeface="Times New Roman" pitchFamily="18" charset="0"/>
                <a:cs typeface="Times New Roman" pitchFamily="18" charset="0"/>
              </a:rPr>
              <a:t>P</a:t>
            </a:r>
            <a:r>
              <a:rPr lang="en-IN" b="1" baseline="-25000" dirty="0" smtClean="0">
                <a:latin typeface="Times New Roman" pitchFamily="18" charset="0"/>
                <a:cs typeface="Times New Roman" pitchFamily="18" charset="0"/>
              </a:rPr>
              <a:t>12</a:t>
            </a:r>
            <a:r>
              <a:rPr lang="en-IN" dirty="0" smtClean="0">
                <a:latin typeface="Times New Roman" pitchFamily="18" charset="0"/>
                <a:cs typeface="Times New Roman" pitchFamily="18" charset="0"/>
              </a:rPr>
              <a:t>) and price index of period 0 relative to period 2 (</a:t>
            </a:r>
            <a:r>
              <a:rPr lang="en-IN" b="1" dirty="0" smtClean="0">
                <a:latin typeface="Times New Roman" pitchFamily="18" charset="0"/>
                <a:cs typeface="Times New Roman" pitchFamily="18" charset="0"/>
              </a:rPr>
              <a:t>P</a:t>
            </a:r>
            <a:r>
              <a:rPr lang="en-IN" b="1" baseline="-25000" dirty="0" smtClean="0">
                <a:latin typeface="Times New Roman" pitchFamily="18" charset="0"/>
                <a:cs typeface="Times New Roman" pitchFamily="18" charset="0"/>
              </a:rPr>
              <a:t>20</a:t>
            </a:r>
            <a:r>
              <a:rPr lang="en-IN" dirty="0" smtClean="0">
                <a:latin typeface="Times New Roman" pitchFamily="18" charset="0"/>
                <a:cs typeface="Times New Roman" pitchFamily="18" charset="0"/>
              </a:rPr>
              <a:t>) are computed, then the product of these three indices must be unity.</a:t>
            </a:r>
            <a:endParaRPr lang="en-IN" sz="2400" dirty="0" smtClean="0">
              <a:latin typeface="Times New Roman" pitchFamily="18" charset="0"/>
              <a:cs typeface="Times New Roman" pitchFamily="18" charset="0"/>
            </a:endParaRPr>
          </a:p>
          <a:p>
            <a:pPr algn="just">
              <a:buNone/>
            </a:pPr>
            <a:r>
              <a:rPr lang="en-IN" sz="2400" dirty="0" smtClean="0">
                <a:latin typeface="Times New Roman" pitchFamily="18" charset="0"/>
                <a:cs typeface="Times New Roman" pitchFamily="18" charset="0"/>
              </a:rPr>
              <a:t>						</a:t>
            </a:r>
          </a:p>
          <a:p>
            <a:pPr algn="just">
              <a:buNone/>
            </a:pPr>
            <a:r>
              <a:rPr lang="en-IN" sz="2400" dirty="0" smtClean="0">
                <a:latin typeface="Times New Roman" pitchFamily="18" charset="0"/>
                <a:cs typeface="Times New Roman" pitchFamily="18" charset="0"/>
              </a:rPr>
              <a:t>Symbolically:</a:t>
            </a:r>
          </a:p>
          <a:p>
            <a:pPr algn="just">
              <a:buNone/>
            </a:pPr>
            <a:endParaRPr lang="en-IN" sz="2400" dirty="0" smtClean="0">
              <a:latin typeface="Times New Roman" pitchFamily="18" charset="0"/>
              <a:cs typeface="Times New Roman" pitchFamily="18" charset="0"/>
            </a:endParaRPr>
          </a:p>
          <a:p>
            <a:pPr algn="just">
              <a:buNone/>
            </a:pPr>
            <a:r>
              <a:rPr lang="en-IN" sz="2400" b="1" dirty="0" smtClean="0">
                <a:latin typeface="Times New Roman" pitchFamily="18" charset="0"/>
                <a:cs typeface="Times New Roman" pitchFamily="18" charset="0"/>
              </a:rPr>
              <a:t> P</a:t>
            </a:r>
            <a:r>
              <a:rPr lang="en-IN" sz="2400" b="1" baseline="-25000" dirty="0" smtClean="0">
                <a:latin typeface="Times New Roman" pitchFamily="18" charset="0"/>
                <a:cs typeface="Times New Roman" pitchFamily="18" charset="0"/>
              </a:rPr>
              <a:t>01</a:t>
            </a:r>
            <a:r>
              <a:rPr lang="en-IN" sz="2400" b="1" dirty="0" smtClean="0">
                <a:latin typeface="Times New Roman" pitchFamily="18" charset="0"/>
                <a:cs typeface="Times New Roman" pitchFamily="18" charset="0"/>
              </a:rPr>
              <a:t> X  </a:t>
            </a:r>
            <a:r>
              <a:rPr lang="en-IN" sz="2400" b="1" dirty="0" smtClean="0">
                <a:latin typeface="Times New Roman" pitchFamily="18" charset="0"/>
                <a:cs typeface="Times New Roman" pitchFamily="18" charset="0"/>
              </a:rPr>
              <a:t>P</a:t>
            </a:r>
            <a:r>
              <a:rPr lang="en-IN" sz="2400" b="1" baseline="-25000" dirty="0" smtClean="0">
                <a:latin typeface="Times New Roman" pitchFamily="18" charset="0"/>
                <a:cs typeface="Times New Roman" pitchFamily="18" charset="0"/>
              </a:rPr>
              <a:t>12</a:t>
            </a:r>
            <a:r>
              <a:rPr lang="en-IN" sz="2400" b="1" dirty="0" smtClean="0">
                <a:latin typeface="Times New Roman" pitchFamily="18" charset="0"/>
                <a:cs typeface="Times New Roman" pitchFamily="18" charset="0"/>
              </a:rPr>
              <a:t>  X</a:t>
            </a:r>
            <a:r>
              <a:rPr lang="en-IN" sz="2400" dirty="0" smtClean="0">
                <a:latin typeface="Times New Roman" pitchFamily="18" charset="0"/>
                <a:cs typeface="Times New Roman" pitchFamily="18" charset="0"/>
              </a:rPr>
              <a:t> </a:t>
            </a:r>
            <a:r>
              <a:rPr lang="en-IN" sz="2400" b="1" dirty="0" smtClean="0">
                <a:latin typeface="Times New Roman" pitchFamily="18" charset="0"/>
                <a:cs typeface="Times New Roman" pitchFamily="18" charset="0"/>
              </a:rPr>
              <a:t>P</a:t>
            </a:r>
            <a:r>
              <a:rPr lang="en-IN" sz="2400" b="1" baseline="-25000" dirty="0" smtClean="0">
                <a:latin typeface="Times New Roman" pitchFamily="18" charset="0"/>
                <a:cs typeface="Times New Roman" pitchFamily="18" charset="0"/>
              </a:rPr>
              <a:t>20</a:t>
            </a:r>
            <a:r>
              <a:rPr lang="en-IN" sz="2400" dirty="0" smtClean="0">
                <a:latin typeface="Times New Roman" pitchFamily="18" charset="0"/>
                <a:cs typeface="Times New Roman" pitchFamily="18" charset="0"/>
              </a:rPr>
              <a:t>  = 1</a:t>
            </a:r>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p:txBody>
      </p:sp>
      <p:graphicFrame>
        <p:nvGraphicFramePr>
          <p:cNvPr id="4" name="Diagram 3"/>
          <p:cNvGraphicFramePr/>
          <p:nvPr/>
        </p:nvGraphicFramePr>
        <p:xfrm>
          <a:off x="4139952" y="4869160"/>
          <a:ext cx="3552056" cy="165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55448"/>
            <a:ext cx="9144000" cy="1113312"/>
          </a:xfrm>
        </p:spPr>
        <p:txBody>
          <a:bodyPr>
            <a:normAutofit fontScale="90000"/>
          </a:bodyPr>
          <a:lstStyle/>
          <a:p>
            <a:pPr algn="ctr"/>
            <a:r>
              <a:rPr lang="en-IN" dirty="0" smtClean="0"/>
              <a:t>Tests of Adequacy of Index Number Formulae</a:t>
            </a:r>
            <a:endParaRPr lang="en-IN" dirty="0"/>
          </a:p>
        </p:txBody>
      </p:sp>
      <p:sp>
        <p:nvSpPr>
          <p:cNvPr id="7" name="Content Placeholder 6"/>
          <p:cNvSpPr>
            <a:spLocks noGrp="1"/>
          </p:cNvSpPr>
          <p:nvPr>
            <p:ph idx="1"/>
          </p:nvPr>
        </p:nvSpPr>
        <p:spPr>
          <a:xfrm>
            <a:off x="0" y="1484784"/>
            <a:ext cx="9144000" cy="5373215"/>
          </a:xfrm>
        </p:spPr>
        <p:txBody>
          <a:bodyPr>
            <a:normAutofit/>
          </a:bodyPr>
          <a:lstStyle/>
          <a:p>
            <a:endParaRPr lang="en-IN" dirty="0" smtClean="0">
              <a:latin typeface="Aharoni" pitchFamily="2" charset="-79"/>
              <a:cs typeface="Aharoni" pitchFamily="2" charset="-79"/>
            </a:endParaRPr>
          </a:p>
          <a:p>
            <a:r>
              <a:rPr lang="en-IN" dirty="0" smtClean="0">
                <a:latin typeface="Aharoni" pitchFamily="2" charset="-79"/>
                <a:cs typeface="Aharoni" pitchFamily="2" charset="-79"/>
              </a:rPr>
              <a:t>Circular Test</a:t>
            </a:r>
          </a:p>
          <a:p>
            <a:endParaRPr lang="en-IN" dirty="0" smtClean="0">
              <a:latin typeface="Aharoni" pitchFamily="2" charset="-79"/>
              <a:cs typeface="Aharoni" pitchFamily="2" charset="-79"/>
            </a:endParaRPr>
          </a:p>
          <a:p>
            <a:pPr algn="just">
              <a:buNone/>
            </a:pPr>
            <a:r>
              <a:rPr lang="en-IN" dirty="0" smtClean="0">
                <a:latin typeface="AR BLANCA" pitchFamily="2" charset="0"/>
                <a:cs typeface="Aharoni" pitchFamily="2" charset="-79"/>
              </a:rPr>
              <a:t>Circular test is satisfied by simple aggregative index only.</a:t>
            </a:r>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0" y="1484784"/>
            <a:ext cx="9144000" cy="5373215"/>
          </a:xfrm>
        </p:spPr>
        <p:txBody>
          <a:bodyPr>
            <a:normAutofit/>
          </a:bodyPr>
          <a:lstStyle/>
          <a:p>
            <a:endParaRPr lang="en-IN" dirty="0" smtClean="0">
              <a:latin typeface="Aharoni" pitchFamily="2" charset="-79"/>
              <a:cs typeface="Aharoni" pitchFamily="2" charset="-79"/>
            </a:endParaRPr>
          </a:p>
          <a:p>
            <a:pPr algn="ctr">
              <a:buNone/>
            </a:pPr>
            <a:endParaRPr lang="en-IN" sz="8800" dirty="0" smtClean="0">
              <a:latin typeface="Aharoni" pitchFamily="2" charset="-79"/>
              <a:cs typeface="Aharoni" pitchFamily="2" charset="-79"/>
            </a:endParaRPr>
          </a:p>
          <a:p>
            <a:pPr algn="ctr">
              <a:buNone/>
            </a:pPr>
            <a:r>
              <a:rPr lang="en-IN" sz="8800" dirty="0" smtClean="0">
                <a:latin typeface="Aharoni" pitchFamily="2" charset="-79"/>
                <a:cs typeface="Aharoni" pitchFamily="2" charset="-79"/>
              </a:rPr>
              <a:t>Thanks</a:t>
            </a:r>
            <a:endParaRPr lang="en-IN" sz="88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109</TotalTime>
  <Words>403</Words>
  <Application>Microsoft Office PowerPoint</Application>
  <PresentationFormat>On-screen Show (4:3)</PresentationFormat>
  <Paragraphs>257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Module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Tests of Adequacy of Index Number Formulae</vt:lpstr>
      <vt:lpstr>Slide 17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Tests of Adequacy of Index Number Formulae</dc:title>
  <dc:creator>Dr. Parmila</dc:creator>
  <cp:lastModifiedBy>Dr. Parmila</cp:lastModifiedBy>
  <cp:revision>40</cp:revision>
  <dcterms:created xsi:type="dcterms:W3CDTF">2020-04-16T08:51:02Z</dcterms:created>
  <dcterms:modified xsi:type="dcterms:W3CDTF">2020-04-16T10:40:15Z</dcterms:modified>
</cp:coreProperties>
</file>